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370" r:id="rId2"/>
    <p:sldId id="497" r:id="rId3"/>
    <p:sldId id="360" r:id="rId4"/>
    <p:sldId id="380" r:id="rId5"/>
    <p:sldId id="420" r:id="rId6"/>
    <p:sldId id="498" r:id="rId7"/>
    <p:sldId id="382" r:id="rId8"/>
    <p:sldId id="501" r:id="rId9"/>
    <p:sldId id="484" r:id="rId10"/>
    <p:sldId id="378" r:id="rId11"/>
    <p:sldId id="506" r:id="rId12"/>
    <p:sldId id="507" r:id="rId13"/>
    <p:sldId id="500" r:id="rId14"/>
    <p:sldId id="509" r:id="rId15"/>
    <p:sldId id="508" r:id="rId16"/>
    <p:sldId id="379" r:id="rId17"/>
    <p:sldId id="377" r:id="rId18"/>
    <p:sldId id="499" r:id="rId19"/>
    <p:sldId id="375" r:id="rId20"/>
    <p:sldId id="504" r:id="rId21"/>
    <p:sldId id="381" r:id="rId22"/>
    <p:sldId id="485" r:id="rId23"/>
    <p:sldId id="355" r:id="rId24"/>
    <p:sldId id="357" r:id="rId25"/>
    <p:sldId id="327" r:id="rId26"/>
    <p:sldId id="356" r:id="rId27"/>
    <p:sldId id="513" r:id="rId28"/>
    <p:sldId id="515" r:id="rId29"/>
    <p:sldId id="516" r:id="rId30"/>
    <p:sldId id="520" r:id="rId31"/>
    <p:sldId id="521" r:id="rId32"/>
    <p:sldId id="522" r:id="rId33"/>
    <p:sldId id="523" r:id="rId34"/>
    <p:sldId id="526" r:id="rId35"/>
    <p:sldId id="395" r:id="rId36"/>
    <p:sldId id="394" r:id="rId37"/>
    <p:sldId id="514" r:id="rId38"/>
    <p:sldId id="531" r:id="rId39"/>
    <p:sldId id="532" r:id="rId40"/>
    <p:sldId id="421" r:id="rId41"/>
    <p:sldId id="274" r:id="rId42"/>
    <p:sldId id="256" r:id="rId43"/>
    <p:sldId id="536" r:id="rId44"/>
    <p:sldId id="537" r:id="rId45"/>
    <p:sldId id="293" r:id="rId46"/>
    <p:sldId id="414" r:id="rId47"/>
    <p:sldId id="413" r:id="rId48"/>
    <p:sldId id="538" r:id="rId49"/>
    <p:sldId id="541" r:id="rId50"/>
    <p:sldId id="540" r:id="rId51"/>
    <p:sldId id="533" r:id="rId52"/>
    <p:sldId id="396" r:id="rId53"/>
    <p:sldId id="261" r:id="rId54"/>
    <p:sldId id="353" r:id="rId55"/>
    <p:sldId id="546" r:id="rId56"/>
    <p:sldId id="354" r:id="rId57"/>
    <p:sldId id="543" r:id="rId58"/>
    <p:sldId id="351" r:id="rId59"/>
    <p:sldId id="397" r:id="rId60"/>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9B3"/>
    <a:srgbClr val="FCD5C4"/>
    <a:srgbClr val="FF631D"/>
    <a:srgbClr val="01D1B8"/>
    <a:srgbClr val="FF9933"/>
    <a:srgbClr val="FF0000"/>
    <a:srgbClr val="003366"/>
    <a:srgbClr val="00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166" autoAdjust="0"/>
    <p:restoredTop sz="73902" autoAdjust="0"/>
  </p:normalViewPr>
  <p:slideViewPr>
    <p:cSldViewPr snapToGrid="0" showGuides="1">
      <p:cViewPr>
        <p:scale>
          <a:sx n="50" d="100"/>
          <a:sy n="50" d="100"/>
        </p:scale>
        <p:origin x="-1190" y="-293"/>
      </p:cViewPr>
      <p:guideLst>
        <p:guide orient="horz" pos="2160"/>
        <p:guide pos="2880"/>
      </p:guideLst>
    </p:cSldViewPr>
  </p:slideViewPr>
  <p:notesTextViewPr>
    <p:cViewPr>
      <p:scale>
        <a:sx n="100" d="100"/>
        <a:sy n="100" d="100"/>
      </p:scale>
      <p:origin x="0" y="0"/>
    </p:cViewPr>
  </p:notesTextViewPr>
  <p:sorterViewPr>
    <p:cViewPr>
      <p:scale>
        <a:sx n="60" d="100"/>
        <a:sy n="60" d="100"/>
      </p:scale>
      <p:origin x="0" y="1662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endParaRPr lang="en-US"/>
          </a:p>
        </p:txBody>
      </p:sp>
      <p:sp>
        <p:nvSpPr>
          <p:cNvPr id="23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fld id="{8AFA6CD7-F4CE-460F-B01C-5CFB4CBB484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3163D7-DB2E-4ACF-8478-065B77221DC5}" type="slidenum">
              <a:rPr lang="en-US"/>
              <a:pPr/>
              <a:t>1</a:t>
            </a:fld>
            <a:endParaRPr lang="en-US" dirty="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dirty="0" smtClean="0"/>
              <a:t>Channel</a:t>
            </a:r>
            <a:r>
              <a:rPr lang="en-US" baseline="0" dirty="0" smtClean="0"/>
              <a:t> Islands National Park encompasses 5 of the 8 Southern California Channel Islands - </a:t>
            </a:r>
            <a:r>
              <a:rPr lang="en-US" dirty="0" smtClean="0"/>
              <a:t>Santa Barbara, and the 4-island complex</a:t>
            </a:r>
            <a:r>
              <a:rPr lang="en-US" baseline="0" dirty="0" smtClean="0"/>
              <a:t> of San Miguel, Santa Rosa, Santa Cruz and Anacapa …</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15D3A7-6788-4A7E-B1E7-88AED57513ED}" type="slidenum">
              <a:rPr lang="en-US"/>
              <a:pPr/>
              <a:t>10</a:t>
            </a:fld>
            <a:endParaRPr lang="en-US" dirty="0"/>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dirty="0" smtClean="0"/>
              <a:t>If</a:t>
            </a:r>
            <a:r>
              <a:rPr lang="en-US" baseline="0" dirty="0" smtClean="0"/>
              <a:t> you look closely at the basalt in the upper portion of this photo you can make out several rounded lobes, ….</a:t>
            </a:r>
            <a:endParaRPr lang="en-US" dirty="0"/>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15D3A7-6788-4A7E-B1E7-88AED57513ED}" type="slidenum">
              <a:rPr lang="en-US"/>
              <a:pPr/>
              <a:t>11</a:t>
            </a:fld>
            <a:endParaRPr lang="en-US" dirty="0"/>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dirty="0" smtClean="0"/>
              <a:t>… </a:t>
            </a:r>
            <a:r>
              <a:rPr lang="en-US" baseline="0" dirty="0" smtClean="0"/>
              <a:t>which you may recognize as pillow lava. </a:t>
            </a:r>
            <a:endParaRPr lang="en-US" dirty="0"/>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15D3A7-6788-4A7E-B1E7-88AED57513ED}" type="slidenum">
              <a:rPr lang="en-US"/>
              <a:pPr/>
              <a:t>12</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dirty="0" smtClean="0"/>
              <a:t>Although the sea</a:t>
            </a:r>
            <a:r>
              <a:rPr lang="en-US" baseline="0" dirty="0" smtClean="0"/>
              <a:t> lions are not resting on the pillows, mere proximity is enough to induce the narcotic effect.</a:t>
            </a:r>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closer look shows that the rocks at the base of the cliff are comprised</a:t>
            </a:r>
            <a:r>
              <a:rPr lang="en-US" baseline="0" dirty="0" smtClean="0"/>
              <a:t> of angular basalt fragments, ash and marine mud.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rock is called volcanic breccia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DC6F07-A336-4182-94F4-C023F5E09826}" type="slidenum">
              <a:rPr lang="en-US"/>
              <a:pPr/>
              <a:t>16</a:t>
            </a:fld>
            <a:endParaRPr 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 and the assemblage with pillow basalt implies both effusive and explosive </a:t>
            </a:r>
            <a:r>
              <a:rPr lang="en-US" i="1" u="sng" baseline="0" dirty="0" smtClean="0"/>
              <a:t>submarine </a:t>
            </a:r>
            <a:r>
              <a:rPr lang="en-US" baseline="0" dirty="0" smtClean="0"/>
              <a:t>volcanism. That’s important because it means that the island was not built above sea level. Like the nearby “Matterhorn” and Osborne Bank, Santa Barbara Island grew from the deep ocean floor as a volcanic seamount. Unlike the Matterhorn and Osborn Bank, however, Santa Barbara Island became exposed above sea level by a combination of volcanic growth and uplift along faults. </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A81C60-275D-4938-8435-4747257CCA6F}" type="slidenum">
              <a:rPr lang="en-US"/>
              <a:pPr/>
              <a:t>17</a:t>
            </a:fld>
            <a:endParaRPr 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dirty="0" smtClean="0"/>
              <a:t>Faults like thes</a:t>
            </a:r>
            <a:r>
              <a:rPr lang="en-US" baseline="0" dirty="0" smtClean="0"/>
              <a:t>e are important not only in the uplift of Santa Barbara Island, but all of the channel islands were uplifted by faulting.</a:t>
            </a:r>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Such</a:t>
            </a:r>
            <a:r>
              <a:rPr lang="en-US" baseline="0" dirty="0" smtClean="0"/>
              <a:t> f</a:t>
            </a:r>
            <a:r>
              <a:rPr lang="en-US" dirty="0" smtClean="0"/>
              <a:t>aults contribute</a:t>
            </a:r>
            <a:r>
              <a:rPr lang="en-US" baseline="0" dirty="0" smtClean="0"/>
              <a:t> to the differential erosion of San</a:t>
            </a:r>
            <a:r>
              <a:rPr lang="en-US" dirty="0" smtClean="0"/>
              <a:t>ta</a:t>
            </a:r>
            <a:r>
              <a:rPr lang="en-US" baseline="0" dirty="0" smtClean="0"/>
              <a:t> Barbara Island by wave action. Here, a sea cave and blow hole have formed along the fault-weakened volcanic rock. Notice that the bulk of the cave is above sea level,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0C4EB7-960F-4245-AC65-1219E527C4AF}" type="slidenum">
              <a:rPr lang="en-US"/>
              <a:pPr/>
              <a:t>19</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dirty="0" smtClean="0"/>
              <a:t>… as is this cave, suggesting uplift</a:t>
            </a:r>
            <a:r>
              <a:rPr lang="en-US" baseline="0" dirty="0" smtClean="0"/>
              <a:t> of the island …</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3163D7-DB2E-4ACF-8478-065B77221DC5}" type="slidenum">
              <a:rPr lang="en-US"/>
              <a:pPr/>
              <a:t>2</a:t>
            </a:fld>
            <a:endParaRPr lang="en-US" dirty="0"/>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dirty="0" smtClean="0"/>
              <a:t>… </a:t>
            </a:r>
            <a:r>
              <a:rPr lang="en-US" baseline="0" dirty="0" smtClean="0"/>
              <a:t>that once were joined into a single island called </a:t>
            </a:r>
            <a:r>
              <a:rPr lang="en-US" dirty="0" smtClean="0"/>
              <a:t>Santarosae </a:t>
            </a:r>
            <a:r>
              <a:rPr lang="en-US" baseline="0" dirty="0" smtClean="0"/>
              <a:t>during the low sea levels of the Pleistocene glacial ages. The origin of all 8 Channel Islands is linked to the evolution of the San Andreas transform plate boundary, but each island has unique geologic characteristics as well. In this lesson we will explore the geology of each island separately, starting with Santa Barbara and working west to San Miguel, while gradually piecing together the large scale geologic story.</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because sea caves typically form near sea level. This</a:t>
            </a:r>
            <a:r>
              <a:rPr lang="en-US" baseline="0" dirty="0" smtClean="0"/>
              <a:t> pair of young sea caves on Santa Barbara Island was carved into the relatively soft volcanic breccia. Notice the marine terrace above these caves. Like the elevated sea caves they are yet another indication of emergence.</a:t>
            </a:r>
            <a:endParaRPr lang="en-US" dirty="0" smtClean="0"/>
          </a:p>
          <a:p>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607473-A5B8-45B7-AC04-719A4ACDE10B}" type="slidenum">
              <a:rPr lang="en-US"/>
              <a:pPr/>
              <a:t>21</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dirty="0" smtClean="0"/>
              <a:t>During different periods of the uplifting process, wave erosion caused several marine terraces which are evident today. The broad,</a:t>
            </a:r>
            <a:r>
              <a:rPr lang="en-US" baseline="0" dirty="0" smtClean="0"/>
              <a:t> flat surfaces promote soil formation on the underlying nutrient-rich volcanic rocks, </a:t>
            </a:r>
            <a:r>
              <a:rPr lang="en-US" dirty="0" smtClean="0"/>
              <a:t>such that during</a:t>
            </a:r>
            <a:r>
              <a:rPr lang="en-US" baseline="0" dirty="0" smtClean="0"/>
              <a:t> unusually rainy periods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spectacular blooms of native sunflower occur.</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76B45B-4229-41D9-B7D9-137841D8EE12}" type="slidenum">
              <a:rPr lang="en-US"/>
              <a:pPr/>
              <a:t>23</a:t>
            </a:fld>
            <a:endParaRPr lang="en-US"/>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n-US" dirty="0" smtClean="0"/>
              <a:t>The origin</a:t>
            </a:r>
            <a:r>
              <a:rPr lang="en-US" baseline="0" dirty="0" smtClean="0"/>
              <a:t> of Santa Barbara Island is similar to that of all the channel islands and begins with the subduction of the Farallon Plate during the Mesozoic Era. Rocks formed in the accretionary wedge and forearc basin here are not exposed on Santa Barbara Island, but play an important role in the formation of other channel islands.</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783DE0-1F46-4C79-B96E-D2BBA991CE1B}" type="slidenum">
              <a:rPr lang="en-US"/>
              <a:pPr/>
              <a:t>24</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dirty="0" smtClean="0"/>
              <a:t>In the Early Cenozoic, the East Pacific Rise approaches the trench while</a:t>
            </a:r>
            <a:r>
              <a:rPr lang="en-US" baseline="0" dirty="0" smtClean="0"/>
              <a:t> the erosion of the continent causes sedimentation in the forearc basin to become more terrestrial.</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6FA0F-8E3A-4A7F-A2E8-AD0509BD93B5}" type="slidenum">
              <a:rPr lang="en-US"/>
              <a:pPr/>
              <a:t>25</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smtClean="0"/>
              <a:t>Because the East Pacific</a:t>
            </a:r>
            <a:r>
              <a:rPr lang="en-US" baseline="0" dirty="0" smtClean="0"/>
              <a:t> Rise moved north as well as east, the Pacific and Farallon Plates had a northerly component superimposed on their divergence from the East Pacific Rise. The resultant motion of the Pacific Plate was therefore towards the northwest. Since this was parallel to the orientation of the trench, when the Pacific Plate arrived at the trench, the plate boundary changed from convergent to transform. As more of the Pacific Plate was brought into contact with the North American Plate, the transform plate boundary lengthened into the San Andreas Fault. The conversion to a transform plate boundary removed compressive stress on the western margin of North America, which allowed it to spread laterally while shear stress from the Pacific Plate ripped off great hunks of the North American Plate (like Baja California) and carried them to the northwest.</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26</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dirty="0" smtClean="0"/>
              <a:t>Whe</a:t>
            </a:r>
            <a:r>
              <a:rPr lang="en-US" baseline="0" dirty="0" smtClean="0"/>
              <a:t>n the East Pacific Rise arrived at the trench production of oceanic crust ended because divergence no longer took place there and the accretionary wedge and forearc basin were thrust over the former spreading center.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27</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dirty="0" smtClean="0"/>
              <a:t>Because no new oceanic crust replaces the subducting</a:t>
            </a:r>
            <a:r>
              <a:rPr lang="en-US" baseline="0" dirty="0" smtClean="0"/>
              <a:t> Farallon Plate, mantle wells up to replace the area formerly occupied by the Farallon Plate.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28</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baseline="0" dirty="0" smtClean="0"/>
              <a:t>Decompression melting takes place in the upwelled mantle, producing basaltic magma that works it’s way towards the surface. Some is emplaced as small, shallow plutons, but the thin crust allows much basaltic magma to reach the sea floor where it erupts as pillow lavas and volcanic breccias. Notice the numerous fault in the continental borderland. Like the San Andreas, motion along these faults is primarily strike slip, but vertical motion also occurs where bends occur along the fault’s length.</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a:t>
            </a:r>
            <a:r>
              <a:rPr lang="en-US" baseline="0" dirty="0" smtClean="0"/>
              <a:t> down now on a bend along a right lateral strike slip fault, we can see that, depending on which direction the fault bends, localized areas of compression and extension will occur.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918974-3E55-4429-852C-291D7AB484F2}" type="slidenum">
              <a:rPr lang="en-US"/>
              <a:pPr/>
              <a:t>3</a:t>
            </a:fld>
            <a:endParaRPr lang="en-US" dirty="0"/>
          </a:p>
        </p:txBody>
      </p:sp>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p:txBody>
          <a:bodyPr/>
          <a:lstStyle/>
          <a:p>
            <a:r>
              <a:rPr lang="en-US" dirty="0" smtClean="0"/>
              <a:t>At only about </a:t>
            </a:r>
            <a:r>
              <a:rPr lang="en-US" dirty="0"/>
              <a:t>a mile </a:t>
            </a:r>
            <a:r>
              <a:rPr lang="en-US" dirty="0" smtClean="0"/>
              <a:t>across, Santa Barbara is the smallest of the 8 channel</a:t>
            </a:r>
            <a:r>
              <a:rPr lang="en-US" baseline="0" dirty="0" smtClean="0"/>
              <a:t> islands. Its tiny size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Compression associated</a:t>
            </a:r>
            <a:r>
              <a:rPr lang="en-US" baseline="0" dirty="0" smtClean="0"/>
              <a:t> with lateral fault motion is known as transpression and the corresponding extension is called transtension.</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Crust tends</a:t>
            </a:r>
            <a:r>
              <a:rPr lang="en-US" baseline="0" dirty="0" smtClean="0"/>
              <a:t> to thicken in areas of transpression, while crustal thinning occurs where there is transtension.</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Transpressional areas therefore</a:t>
            </a:r>
            <a:r>
              <a:rPr lang="en-US" baseline="0" dirty="0" smtClean="0"/>
              <a:t> tend to undergo uplift and ridge formation, while transtension causes subsidence and the formation of basins.</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a:t>
            </a:r>
            <a:r>
              <a:rPr lang="en-US" baseline="0" dirty="0" smtClean="0"/>
              <a:t> crustal thinning contributes to the decompression of the underlying mantle, basaltic magma tends to form beneath the transtensional basins. Such magma reaches the surface as pillow lava and volcanic breccia which fills the basin.</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Although such volcanism</a:t>
            </a:r>
            <a:r>
              <a:rPr lang="en-US" baseline="0" dirty="0" smtClean="0"/>
              <a:t> is especially common in the sheared and thinned crust of the Southern and Baja California continental borderland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371F4-2CF0-4EEC-BF43-3A4E71346E3E}" type="slidenum">
              <a:rPr lang="en-US"/>
              <a:pPr/>
              <a:t>35</a:t>
            </a:fld>
            <a:endParaRPr 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r>
              <a:rPr lang="en-US" dirty="0" smtClean="0"/>
              <a:t>… Neogene </a:t>
            </a:r>
            <a:r>
              <a:rPr lang="en-US" dirty="0"/>
              <a:t>volcanic centers </a:t>
            </a:r>
            <a:r>
              <a:rPr lang="en-US" dirty="0" smtClean="0"/>
              <a:t>(shown in black here) are found along the entire length of the San Andreas,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93D88B-804B-4136-AD5E-443953FA8039}" type="slidenum">
              <a:rPr lang="en-US"/>
              <a:pPr/>
              <a:t>36</a:t>
            </a:fld>
            <a:endParaRPr lang="en-US"/>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r>
              <a:rPr lang="en-US" dirty="0" smtClean="0"/>
              <a:t>… because the formation of the San</a:t>
            </a:r>
            <a:r>
              <a:rPr lang="en-US" baseline="0" dirty="0" smtClean="0"/>
              <a:t> Andreas was accompanied by mantle upwelling in the wake of the subducted Farallon Plate.</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37</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dirty="0" smtClean="0"/>
              <a:t>So the continental borderland of southern</a:t>
            </a:r>
            <a:r>
              <a:rPr lang="en-US" baseline="0" dirty="0" smtClean="0"/>
              <a:t> California is comprised of transpressional ridges and transtensional basins filled with volcanic and sedimentary rocks. As lateral motion continues on these faults,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FCA1A4-CDC0-40E1-A9C8-2A9212E915AA}" type="slidenum">
              <a:rPr lang="en-US"/>
              <a:pPr/>
              <a:t>38</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dirty="0" smtClean="0"/>
              <a:t>… </a:t>
            </a:r>
            <a:r>
              <a:rPr lang="en-US" baseline="0" dirty="0" smtClean="0"/>
              <a:t>stress patterns can reorient such that transpression may be applied to areas that formerly were subject to transtension. If that happens, the volcanic and sedimentary rocks that filled the transtensional basins can be uplifted and potentially exposed as islands. The volcanic rocks on Santa Barbara Island were exposed in this way, as is the case for uplift of most of the Channel Islands.</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3163D7-DB2E-4ACF-8478-065B77221DC5}" type="slidenum">
              <a:rPr lang="en-US"/>
              <a:pPr/>
              <a:t>39</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dirty="0" smtClean="0"/>
              <a:t>At this point we will examine the four</a:t>
            </a:r>
            <a:r>
              <a:rPr lang="en-US" baseline="0" dirty="0" smtClean="0"/>
              <a:t> northern channel islands that make up Santarosae, as each add detail to the general tectonic framework outlined for the evolution of the continental borderland here.</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27D71C-1676-459E-83BE-97E3135A51BC}" type="slidenum">
              <a:rPr lang="en-US"/>
              <a:pPr/>
              <a:t>4</a:t>
            </a:fld>
            <a:endParaRPr lang="en-US" dirty="0"/>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dirty="0" smtClean="0"/>
              <a:t>… </a:t>
            </a:r>
            <a:r>
              <a:rPr lang="en-US" baseline="0" dirty="0" smtClean="0"/>
              <a:t>combined with</a:t>
            </a:r>
            <a:r>
              <a:rPr lang="en-US" dirty="0" smtClean="0"/>
              <a:t> the general aridity of Southern</a:t>
            </a:r>
            <a:r>
              <a:rPr lang="en-US" baseline="0" dirty="0" smtClean="0"/>
              <a:t> California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263F7A-55EE-4B9C-8762-FA36FF17F2BE}" type="slidenum">
              <a:rPr lang="en-US"/>
              <a:pPr/>
              <a:t>40</a:t>
            </a:fld>
            <a:endParaRPr lang="en-US"/>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r>
              <a:rPr lang="en-US" dirty="0" smtClean="0"/>
              <a:t>Because</a:t>
            </a:r>
            <a:r>
              <a:rPr lang="en-US" baseline="0" dirty="0" smtClean="0"/>
              <a:t> of their alignment, g</a:t>
            </a:r>
            <a:r>
              <a:rPr lang="en-US" dirty="0" smtClean="0"/>
              <a:t>eologists</a:t>
            </a:r>
            <a:r>
              <a:rPr lang="en-US" baseline="0" dirty="0" smtClean="0"/>
              <a:t> once considered t</a:t>
            </a:r>
            <a:r>
              <a:rPr lang="en-US" dirty="0" smtClean="0"/>
              <a:t>he</a:t>
            </a:r>
            <a:r>
              <a:rPr lang="en-US" baseline="0" dirty="0" smtClean="0"/>
              <a:t> northern channel islands to be simply a westerly continuation of the Santa Monica Mountains. But as the geology of the Santarosae became better understood, it became apparent that the geologic connection between the two regions was only valid for their relatively recent and ongoing uplift. Prior to that uplift, however, Santarosae had a strikingly different history, which we will piece together by examining the geology of each northern channel island separately.</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C2BB00-BAC8-49CB-9F9C-D5290C4DA586}" type="slidenum">
              <a:rPr lang="en-US"/>
              <a:pPr/>
              <a:t>41</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dirty="0" smtClean="0"/>
              <a:t>First let’s have</a:t>
            </a:r>
            <a:r>
              <a:rPr lang="en-US" baseline="0" dirty="0" smtClean="0"/>
              <a:t> a look at the remarkably long and narrow A</a:t>
            </a:r>
            <a:r>
              <a:rPr lang="en-US" dirty="0" smtClean="0"/>
              <a:t>nacapa</a:t>
            </a:r>
            <a:r>
              <a:rPr lang="en-US" baseline="0" dirty="0" smtClean="0"/>
              <a:t> Island</a:t>
            </a:r>
            <a:r>
              <a:rPr lang="en-US" dirty="0" smtClean="0"/>
              <a:t>. It’</a:t>
            </a:r>
            <a:r>
              <a:rPr lang="en-US" baseline="0" dirty="0" smtClean="0"/>
              <a:t>s more than five miles long, yet covers barely a square mile of area. Anacapa is so narrow that wave erosion has severed it in a couple places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061B7F-9F10-4652-A0C6-F05BE0EB2424}" type="slidenum">
              <a:rPr lang="en-US"/>
              <a:pPr/>
              <a:t>42</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n-US" dirty="0" smtClean="0"/>
              <a:t>… such that actually three islands comprise Anacapa</a:t>
            </a:r>
            <a:r>
              <a:rPr lang="en-US" baseline="0" dirty="0" smtClean="0"/>
              <a:t> – East, Middle and West Anacapa.</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EAF961-CF46-4A27-962B-1D2C42C0087C}" type="slidenum">
              <a:rPr lang="en-US"/>
              <a:pPr/>
              <a:t>43</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smtClean="0"/>
              <a:t>Looking towards West Anacapa Island</a:t>
            </a:r>
            <a:r>
              <a:rPr lang="en-US" baseline="0" dirty="0" smtClean="0"/>
              <a:t> in the background f</a:t>
            </a:r>
            <a:r>
              <a:rPr lang="en-US" dirty="0" smtClean="0"/>
              <a:t>rom </a:t>
            </a:r>
            <a:r>
              <a:rPr lang="en-US" dirty="0"/>
              <a:t>Inspiration </a:t>
            </a:r>
            <a:r>
              <a:rPr lang="en-US" dirty="0" smtClean="0"/>
              <a:t>Point on East</a:t>
            </a:r>
            <a:r>
              <a:rPr lang="en-US" baseline="0" dirty="0" smtClean="0"/>
              <a:t> Anacapa Island</a:t>
            </a:r>
            <a:r>
              <a:rPr lang="en-US" dirty="0" smtClean="0"/>
              <a:t>, </a:t>
            </a:r>
            <a:r>
              <a:rPr lang="en-US" baseline="0" dirty="0" smtClean="0"/>
              <a:t>you can see the flattened top of Middle Anacapa Island just above this couple.</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EAF961-CF46-4A27-962B-1D2C42C0087C}" type="slidenum">
              <a:rPr lang="en-US"/>
              <a:pPr/>
              <a:t>44</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baseline="0" dirty="0" smtClean="0"/>
              <a:t>No doubt they recognize that the flat area as a marine terrace and are truly inspired by the implication that Anacapa emerged from the sea floor just like Santa Barbara Island did.</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EAF961-CF46-4A27-962B-1D2C42C0087C}" type="slidenum">
              <a:rPr lang="en-US"/>
              <a:pPr/>
              <a:t>45</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dirty="0" smtClean="0"/>
              <a:t>…</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B62AEB-D0FD-4CA3-AF93-32D8A0CDBD76}" type="slidenum">
              <a:rPr lang="en-US"/>
              <a:pPr/>
              <a:t>46</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r>
              <a:rPr lang="en-US" dirty="0" smtClean="0"/>
              <a:t>Looking down </a:t>
            </a:r>
            <a:r>
              <a:rPr lang="en-US" dirty="0"/>
              <a:t>from Inspiration </a:t>
            </a:r>
            <a:r>
              <a:rPr lang="en-US" dirty="0" smtClean="0"/>
              <a:t>Point</a:t>
            </a:r>
            <a:r>
              <a:rPr lang="en-US" baseline="0" dirty="0" smtClean="0"/>
              <a:t> you can see that the channel between East and Middle Anacapa Island …</a:t>
            </a:r>
            <a:endParaRPr lang="en-US" dirty="0"/>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7DFA07-0210-404F-8B6E-315BC0A8BDA2}" type="slidenum">
              <a:rPr lang="en-US"/>
              <a:pPr/>
              <a:t>47</a:t>
            </a:fld>
            <a:endParaRPr lang="en-US"/>
          </a:p>
        </p:txBody>
      </p:sp>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p:txBody>
          <a:bodyPr/>
          <a:lstStyle/>
          <a:p>
            <a:r>
              <a:rPr lang="en-US" dirty="0" smtClean="0"/>
              <a:t>… is actually exposed at </a:t>
            </a:r>
            <a:r>
              <a:rPr lang="en-US" dirty="0"/>
              <a:t>low tide. </a:t>
            </a:r>
            <a:r>
              <a:rPr lang="en-US" dirty="0" smtClean="0"/>
              <a:t>Not long ago</a:t>
            </a:r>
            <a:r>
              <a:rPr lang="en-US" baseline="0" dirty="0" smtClean="0"/>
              <a:t> a sea arch may have connected the two islands …</a:t>
            </a:r>
            <a:endParaRPr lang="en-US" dirty="0"/>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much like picturesque</a:t>
            </a:r>
            <a:r>
              <a:rPr lang="en-US" baseline="0" dirty="0" smtClean="0"/>
              <a:t> </a:t>
            </a:r>
            <a:r>
              <a:rPr lang="en-US" dirty="0" smtClean="0"/>
              <a:t>Arch Rock, at the east end of East Anacapa.</a:t>
            </a:r>
          </a:p>
          <a:p>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Beneath the recent avian</a:t>
            </a:r>
            <a:r>
              <a:rPr lang="en-US" baseline="0" dirty="0" smtClean="0"/>
              <a:t> sediment, …</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1C933-9334-4991-B3FE-F3E8C3D01001}" type="slidenum">
              <a:rPr lang="en-US"/>
              <a:pPr/>
              <a:t>5</a:t>
            </a:fld>
            <a:endParaRPr lang="en-US" dirty="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dirty="0" smtClean="0"/>
              <a:t>… explain why there are no rivers on the island.</a:t>
            </a:r>
            <a:r>
              <a:rPr lang="en-US" baseline="0" dirty="0" smtClean="0"/>
              <a:t> Without rivers, virtually no sediment is carried from the interior of the island to the shore, …</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you may recognize</a:t>
            </a:r>
            <a:r>
              <a:rPr lang="en-US" baseline="0" dirty="0" smtClean="0"/>
              <a:t> this rock as basalt.</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like on Santa Barbara Island,</a:t>
            </a:r>
            <a:r>
              <a:rPr lang="en-US" baseline="0" dirty="0" smtClean="0"/>
              <a:t> the basalt on Anacapa is strong enough to hold tall cliffs and formed from submarine eruptions in a transtensional basin within the continental borderland.</a:t>
            </a:r>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EFD189-C2DA-4C29-8E4D-23D2622B65BF}" type="slidenum">
              <a:rPr lang="en-US"/>
              <a:pPr/>
              <a:t>52</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en-US" dirty="0" smtClean="0"/>
              <a:t>Almost all the rock of</a:t>
            </a:r>
            <a:r>
              <a:rPr lang="en-US" baseline="0" dirty="0" smtClean="0"/>
              <a:t> Anacapa is basalt and was apparently uplifted by faulting associated with an anticline whose axis lies just south of the island. Such folding is the result of transpression.</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A8015F-BE63-4CF5-8699-A25A11E100C8}" type="slidenum">
              <a:rPr lang="en-US"/>
              <a:pPr/>
              <a:t>53</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dirty="0" smtClean="0"/>
              <a:t>One small area of sedimentary rock on</a:t>
            </a:r>
            <a:r>
              <a:rPr lang="en-US" baseline="0" dirty="0" smtClean="0"/>
              <a:t> the south side of West Anacapa Island is noteworthy. It consists of an unusual and tectonically important unit called the San Onofre Breccia.</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D965F-06D5-48A5-BA88-3A8CC2B84FA2}" type="slidenum">
              <a:rPr lang="en-US"/>
              <a:pPr/>
              <a:t>54</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dirty="0" smtClean="0"/>
              <a:t>This outcrop of the San </a:t>
            </a:r>
            <a:r>
              <a:rPr lang="en-US" dirty="0"/>
              <a:t>Onofre Breccia </a:t>
            </a:r>
            <a:r>
              <a:rPr lang="en-US" dirty="0" smtClean="0"/>
              <a:t>at </a:t>
            </a:r>
            <a:r>
              <a:rPr lang="en-US" dirty="0"/>
              <a:t>Dana </a:t>
            </a:r>
            <a:r>
              <a:rPr lang="en-US" dirty="0" smtClean="0"/>
              <a:t>Point,</a:t>
            </a:r>
            <a:r>
              <a:rPr lang="en-US" baseline="0" dirty="0" smtClean="0"/>
              <a:t> CA shows the assorted, large, angular rock fragments that qualify it as a sedimentary breccia. It exerts a seemingly magnetic pull on geologists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9D965F-06D5-48A5-BA88-3A8CC2B84FA2}" type="slidenum">
              <a:rPr lang="en-US"/>
              <a:pPr/>
              <a:t>55</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t>
            </a:r>
            <a:r>
              <a:rPr lang="en-US" baseline="0" dirty="0" smtClean="0"/>
              <a:t>because of the fascinating story it tells.</a:t>
            </a: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A07-DC3F-4705-B959-32FBF2C29151}" type="slidenum">
              <a:rPr lang="en-US"/>
              <a:pPr/>
              <a:t>56</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dirty="0" smtClean="0"/>
              <a:t>Here’s a close-up </a:t>
            </a:r>
            <a:r>
              <a:rPr lang="en-US" dirty="0"/>
              <a:t>of the lower Miocene San Onofre Breccia </a:t>
            </a:r>
            <a:r>
              <a:rPr lang="en-US" dirty="0" smtClean="0"/>
              <a:t>in </a:t>
            </a:r>
            <a:r>
              <a:rPr lang="en-US" dirty="0"/>
              <a:t>the Santa Monica Mountains. </a:t>
            </a:r>
            <a:r>
              <a:rPr lang="en-US" dirty="0" smtClean="0"/>
              <a:t>Note</a:t>
            </a:r>
            <a:r>
              <a:rPr lang="en-US" baseline="0" dirty="0" smtClean="0"/>
              <a:t> the variety of rock types contained here which is typical of this unit. Where have you seen this assemblage of rock types before?</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A07-DC3F-4705-B959-32FBF2C29151}" type="slidenum">
              <a:rPr lang="en-US"/>
              <a:pPr/>
              <a:t>57</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dirty="0" smtClean="0"/>
              <a:t>That’s right, we saw this type of thing in the</a:t>
            </a:r>
            <a:r>
              <a:rPr lang="en-US" baseline="0" dirty="0" smtClean="0"/>
              <a:t> Franciscan</a:t>
            </a:r>
            <a:r>
              <a:rPr lang="en-US" dirty="0" smtClean="0"/>
              <a:t> mélange</a:t>
            </a:r>
            <a:r>
              <a:rPr lang="en-US" baseline="0" dirty="0" smtClean="0"/>
              <a:t> – only here the rock fragments are supported in a matrix that indicates deposition via submarine debris flows. The blue schist fragments are particularly important in that they must have come from a source region that was subjected to high pressure, low temperature metamorphism. Those conditions are characteristic of metamorphism that takes place in sediments that are carried to great depth next to relatively cool subducted oceanic crust. Thus the presence of the blue schist rock fragments in the San Onofre Breccia indicates that the area eroded to produce these fragments must have experienced a great amount of uplift.</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E55827-CDB5-492F-B87C-94EA2DD9D10E}" type="slidenum">
              <a:rPr lang="en-US"/>
              <a:pPr/>
              <a:t>58</a:t>
            </a:fld>
            <a:endParaRPr lang="en-US"/>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r>
              <a:rPr lang="en-US" dirty="0" smtClean="0"/>
              <a:t>Although not exposed</a:t>
            </a:r>
            <a:r>
              <a:rPr lang="en-US" baseline="0" dirty="0" smtClean="0"/>
              <a:t> on Anacapa or any where else in Channel Islands National Park, the source of the blue schist rock fragments in the San Onofre Breccia does </a:t>
            </a:r>
            <a:r>
              <a:rPr lang="en-US" dirty="0" smtClean="0"/>
              <a:t>outcrop in several nearby areas like Catalina Island</a:t>
            </a:r>
            <a:r>
              <a:rPr lang="en-US" baseline="0" dirty="0" smtClean="0"/>
              <a:t> and in the </a:t>
            </a:r>
            <a:r>
              <a:rPr lang="en-US" dirty="0" smtClean="0"/>
              <a:t>Palos </a:t>
            </a:r>
            <a:r>
              <a:rPr lang="en-US" dirty="0"/>
              <a:t>Verdes </a:t>
            </a:r>
            <a:r>
              <a:rPr lang="en-US" dirty="0" smtClean="0"/>
              <a:t>Hills</a:t>
            </a:r>
            <a:r>
              <a:rPr lang="en-US" baseline="0" dirty="0" smtClean="0"/>
              <a:t> where this photo was taken. Areas like this were the source of the San Onofre Breccia, …</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8DE40-564D-44D2-A9CE-B6FADBE66E7D}" type="slidenum">
              <a:rPr lang="en-US"/>
              <a:pPr/>
              <a:t>59</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r>
              <a:rPr lang="en-US" dirty="0" smtClean="0"/>
              <a:t>… and are interpreted as</a:t>
            </a:r>
            <a:r>
              <a:rPr lang="en-US" baseline="0" dirty="0" smtClean="0"/>
              <a:t> </a:t>
            </a:r>
            <a:r>
              <a:rPr lang="en-US" dirty="0" smtClean="0"/>
              <a:t>uplifted portions of the accretionary</a:t>
            </a:r>
            <a:r>
              <a:rPr lang="en-US" baseline="0" dirty="0" smtClean="0"/>
              <a:t> wedge that formed during the subduction of the Farallon Plate. Uplift and erosion exposed a mélange of rock types which were transported into adjacent basins via submarine debris flows.</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B1C933-9334-4991-B3FE-F3E8C3D01001}" type="slidenum">
              <a:rPr lang="en-US"/>
              <a:pPr/>
              <a:t>6</a:t>
            </a:fld>
            <a:endParaRPr lang="en-US" dirty="0"/>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r>
              <a:rPr lang="en-US" dirty="0" smtClean="0"/>
              <a:t>… </a:t>
            </a:r>
            <a:r>
              <a:rPr lang="en-US" baseline="0" dirty="0" smtClean="0"/>
              <a:t>so there are no sandy beaches anywhere on the island. These conditions are somewhat true of all the islands, but they are especially important on tiny Santa Barbara Island.</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3F4075-F44C-4873-AA36-6C5F52DE4630}" type="slidenum">
              <a:rPr lang="en-US"/>
              <a:pPr/>
              <a:t>7</a:t>
            </a:fld>
            <a:endParaRPr lang="en-US" dirty="0"/>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dirty="0" smtClean="0"/>
              <a:t>Without beaches,</a:t>
            </a:r>
            <a:r>
              <a:rPr lang="en-US" baseline="0" dirty="0" smtClean="0"/>
              <a:t> </a:t>
            </a:r>
            <a:r>
              <a:rPr lang="en-US" dirty="0" smtClean="0"/>
              <a:t>waves crash directly</a:t>
            </a:r>
            <a:r>
              <a:rPr lang="en-US" baseline="0" dirty="0" smtClean="0"/>
              <a:t> on the rocks – undercutting them until they fall into the sea to create precipitous cliffs.</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This is a typical Santa Barbara Island</a:t>
            </a:r>
            <a:r>
              <a:rPr lang="en-US" baseline="0" dirty="0" smtClean="0"/>
              <a:t> “beach” made of boulders that have fallen from the cliffs above. These boulders will eventually be worked into deep water by wave action which will once again undercut the cliff and cause more rock falls. Providing lots of nooks and crannies to shelter sea life as well as heavy anchors for kelp, such boulders contribute to the rich habitat that supports the island’s thriving sea lion colony. Fortunately, for the sea lions, rock falls are relatively infrequent.</a:t>
            </a:r>
            <a:endParaRPr lang="en-US" dirty="0" smtClean="0"/>
          </a:p>
          <a:p>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In fact, the c</a:t>
            </a:r>
            <a:r>
              <a:rPr lang="en-US" dirty="0" smtClean="0"/>
              <a:t>liffs must</a:t>
            </a:r>
            <a:r>
              <a:rPr lang="en-US" baseline="0" dirty="0" smtClean="0"/>
              <a:t> be made of a pretty hard rock or else they would just collapse under their own weight like a pile of sand. Judging from the hardness, dark color and subtle layering (look near the base of the cliff here) you may have already pegged these rocks as basalt.</a:t>
            </a:r>
            <a:endParaRPr lang="en-US" dirty="0" smtClean="0"/>
          </a:p>
          <a:p>
            <a:endParaRPr lang="en-US" dirty="0"/>
          </a:p>
        </p:txBody>
      </p:sp>
      <p:sp>
        <p:nvSpPr>
          <p:cNvPr id="4" name="Slide Number Placeholder 3"/>
          <p:cNvSpPr>
            <a:spLocks noGrp="1"/>
          </p:cNvSpPr>
          <p:nvPr>
            <p:ph type="sldNum" sz="quarter" idx="10"/>
          </p:nvPr>
        </p:nvSpPr>
        <p:spPr/>
        <p:txBody>
          <a:bodyPr/>
          <a:lstStyle/>
          <a:p>
            <a:fld id="{8AFA6CD7-F4CE-460F-B01C-5CFB4CBB4849}"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56E758-97F3-48B4-AF7F-416B94B3D6C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6BC8D7-77F3-4A36-9A8A-0893BFE1DC2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841115-20E8-4AC8-B9A5-381720D93DFB}"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AB249E8-8A0F-4EDD-AEFA-3756CB724DA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065333-B6C3-4F37-9033-42591E7CB5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663977D-4A50-4A82-8E06-67F42C3CE3F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E611A7E-98E6-49CC-8635-B567710EE8A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9C63D33-5BC2-4FD3-BEBA-8C05BEB71B7D}"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F2CC169-4700-44B5-9B62-71F0C61B8620}"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6F0A37F-9EA9-4CB6-B281-6BCADBB0005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E555DF-E88F-464D-A6A6-7C9525713CE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1CC73850-3396-4962-B821-EBB31175B7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islands3"/>
          <p:cNvPicPr>
            <a:picLocks noChangeAspect="1" noChangeArrowheads="1"/>
          </p:cNvPicPr>
          <p:nvPr/>
        </p:nvPicPr>
        <p:blipFill>
          <a:blip r:embed="rId3"/>
          <a:srcRect l="16667"/>
          <a:stretch>
            <a:fillRect/>
          </a:stretch>
        </p:blipFill>
        <p:spPr bwMode="auto">
          <a:xfrm>
            <a:off x="0" y="0"/>
            <a:ext cx="9144000" cy="682625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P7192547a"/>
          <p:cNvPicPr>
            <a:picLocks noChangeAspect="1" noChangeArrowheads="1"/>
          </p:cNvPicPr>
          <p:nvPr/>
        </p:nvPicPr>
        <p:blipFill>
          <a:blip r:embed="rId3"/>
          <a:srcRect/>
          <a:stretch>
            <a:fillRect/>
          </a:stretch>
        </p:blipFill>
        <p:spPr bwMode="auto">
          <a:xfrm>
            <a:off x="0" y="0"/>
            <a:ext cx="9144000" cy="6886575"/>
          </a:xfrm>
          <a:prstGeom prst="rect">
            <a:avLst/>
          </a:prstGeom>
          <a:noFill/>
        </p:spPr>
      </p:pic>
      <p:cxnSp>
        <p:nvCxnSpPr>
          <p:cNvPr id="5" name="Straight Arrow Connector 4"/>
          <p:cNvCxnSpPr/>
          <p:nvPr/>
        </p:nvCxnSpPr>
        <p:spPr bwMode="auto">
          <a:xfrm rot="5400000" flipH="1" flipV="1">
            <a:off x="1581150" y="1162050"/>
            <a:ext cx="673100" cy="1588"/>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50800" dir="2700000" algn="tl" rotWithShape="0">
              <a:prstClr val="black">
                <a:alpha val="40000"/>
              </a:prstClr>
            </a:outerShdw>
          </a:effectLst>
        </p:spPr>
      </p:cxnSp>
      <p:cxnSp>
        <p:nvCxnSpPr>
          <p:cNvPr id="6" name="Straight Arrow Connector 5"/>
          <p:cNvCxnSpPr/>
          <p:nvPr/>
        </p:nvCxnSpPr>
        <p:spPr bwMode="auto">
          <a:xfrm rot="5400000" flipH="1" flipV="1">
            <a:off x="2254250" y="1670050"/>
            <a:ext cx="647700" cy="1588"/>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50800" dir="2700000" algn="tl" rotWithShape="0">
              <a:prstClr val="black">
                <a:alpha val="40000"/>
              </a:prstClr>
            </a:outerShdw>
          </a:effectLst>
        </p:spPr>
      </p:cxnSp>
      <p:cxnSp>
        <p:nvCxnSpPr>
          <p:cNvPr id="7" name="Straight Arrow Connector 6"/>
          <p:cNvCxnSpPr/>
          <p:nvPr/>
        </p:nvCxnSpPr>
        <p:spPr bwMode="auto">
          <a:xfrm rot="16200000" flipV="1">
            <a:off x="3264694" y="1346994"/>
            <a:ext cx="621506" cy="11906"/>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508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P7192547a"/>
          <p:cNvPicPr>
            <a:picLocks noChangeAspect="1" noChangeArrowheads="1"/>
          </p:cNvPicPr>
          <p:nvPr/>
        </p:nvPicPr>
        <p:blipFill>
          <a:blip r:embed="rId3"/>
          <a:srcRect/>
          <a:stretch>
            <a:fillRect/>
          </a:stretch>
        </p:blipFill>
        <p:spPr bwMode="auto">
          <a:xfrm>
            <a:off x="0" y="0"/>
            <a:ext cx="9144000" cy="6886575"/>
          </a:xfrm>
          <a:prstGeom prst="rect">
            <a:avLst/>
          </a:prstGeom>
          <a:noFill/>
        </p:spPr>
      </p:pic>
      <p:sp>
        <p:nvSpPr>
          <p:cNvPr id="246787" name="Text Box 3"/>
          <p:cNvSpPr txBox="1">
            <a:spLocks noChangeArrowheads="1"/>
          </p:cNvSpPr>
          <p:nvPr/>
        </p:nvSpPr>
        <p:spPr bwMode="auto">
          <a:xfrm>
            <a:off x="1828800" y="203200"/>
            <a:ext cx="2044700" cy="519113"/>
          </a:xfrm>
          <a:prstGeom prst="rect">
            <a:avLst/>
          </a:prstGeom>
          <a:noFill/>
          <a:ln w="38100">
            <a:noFill/>
            <a:miter lim="800000"/>
            <a:headEnd/>
            <a:tailEnd/>
          </a:ln>
          <a:effectLst/>
        </p:spPr>
        <p:txBody>
          <a:bodyPr wrap="square">
            <a:spAutoFit/>
          </a:bodyPr>
          <a:lstStyle/>
          <a:p>
            <a:pPr>
              <a:spcBef>
                <a:spcPct val="50000"/>
              </a:spcBef>
            </a:pPr>
            <a:r>
              <a:rPr lang="en-US" dirty="0" smtClean="0">
                <a:effectLst>
                  <a:outerShdw blurRad="38100" dist="38100" dir="2700000" algn="tl">
                    <a:srgbClr val="000000">
                      <a:alpha val="43137"/>
                    </a:srgbClr>
                  </a:outerShdw>
                </a:effectLst>
              </a:rPr>
              <a:t>Pillow lava</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P7192547a"/>
          <p:cNvPicPr>
            <a:picLocks noChangeAspect="1" noChangeArrowheads="1"/>
          </p:cNvPicPr>
          <p:nvPr/>
        </p:nvPicPr>
        <p:blipFill>
          <a:blip r:embed="rId3"/>
          <a:srcRect/>
          <a:stretch>
            <a:fillRect/>
          </a:stretch>
        </p:blipFill>
        <p:spPr bwMode="auto">
          <a:xfrm>
            <a:off x="0" y="0"/>
            <a:ext cx="9144000" cy="6886575"/>
          </a:xfrm>
          <a:prstGeom prst="rect">
            <a:avLst/>
          </a:prstGeom>
          <a:noFill/>
        </p:spPr>
      </p:pic>
      <p:sp>
        <p:nvSpPr>
          <p:cNvPr id="246787" name="Text Box 3"/>
          <p:cNvSpPr txBox="1">
            <a:spLocks noChangeArrowheads="1"/>
          </p:cNvSpPr>
          <p:nvPr/>
        </p:nvSpPr>
        <p:spPr bwMode="auto">
          <a:xfrm>
            <a:off x="1828800" y="203200"/>
            <a:ext cx="2044700" cy="519113"/>
          </a:xfrm>
          <a:prstGeom prst="rect">
            <a:avLst/>
          </a:prstGeom>
          <a:noFill/>
          <a:ln w="38100">
            <a:noFill/>
            <a:miter lim="800000"/>
            <a:headEnd/>
            <a:tailEnd/>
          </a:ln>
          <a:effectLst/>
        </p:spPr>
        <p:txBody>
          <a:bodyPr wrap="square">
            <a:spAutoFit/>
          </a:bodyPr>
          <a:lstStyle/>
          <a:p>
            <a:pPr>
              <a:spcBef>
                <a:spcPct val="50000"/>
              </a:spcBef>
            </a:pPr>
            <a:r>
              <a:rPr lang="en-US" dirty="0" smtClean="0">
                <a:effectLst>
                  <a:outerShdw blurRad="38100" dist="38100" dir="2700000" algn="tl">
                    <a:srgbClr val="000000">
                      <a:alpha val="43137"/>
                    </a:srgbClr>
                  </a:outerShdw>
                </a:effectLst>
              </a:rPr>
              <a:t>Pillow lava</a:t>
            </a:r>
            <a:endParaRPr lang="en-US" dirty="0">
              <a:effectLst>
                <a:outerShdw blurRad="38100" dist="38100" dir="2700000" algn="tl">
                  <a:srgbClr val="000000">
                    <a:alpha val="43137"/>
                  </a:srgbClr>
                </a:outerShdw>
              </a:effectLst>
            </a:endParaRPr>
          </a:p>
        </p:txBody>
      </p:sp>
      <p:sp>
        <p:nvSpPr>
          <p:cNvPr id="4" name="Cloud Callout 3"/>
          <p:cNvSpPr/>
          <p:nvPr/>
        </p:nvSpPr>
        <p:spPr bwMode="auto">
          <a:xfrm>
            <a:off x="3841750" y="2159000"/>
            <a:ext cx="1460500" cy="1079500"/>
          </a:xfrm>
          <a:prstGeom prst="cloudCallout">
            <a:avLst>
              <a:gd name="adj1" fmla="val -53368"/>
              <a:gd name="adj2" fmla="val 100034"/>
            </a:avLst>
          </a:prstGeom>
          <a:solidFill>
            <a:schemeClr val="bg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p:txBody>
      </p:sp>
      <p:sp>
        <p:nvSpPr>
          <p:cNvPr id="5" name="Cloud Callout 4"/>
          <p:cNvSpPr/>
          <p:nvPr/>
        </p:nvSpPr>
        <p:spPr bwMode="auto">
          <a:xfrm>
            <a:off x="1498600" y="2844800"/>
            <a:ext cx="1422400" cy="787400"/>
          </a:xfrm>
          <a:prstGeom prst="cloudCallout">
            <a:avLst>
              <a:gd name="adj1" fmla="val 62527"/>
              <a:gd name="adj2" fmla="val 86693"/>
            </a:avLst>
          </a:prstGeom>
          <a:solidFill>
            <a:schemeClr val="bg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charset="0"/>
              </a:rPr>
              <a:t>zzzz…</a:t>
            </a:r>
          </a:p>
        </p:txBody>
      </p:sp>
      <p:sp>
        <p:nvSpPr>
          <p:cNvPr id="6" name="TextBox 5"/>
          <p:cNvSpPr txBox="1"/>
          <p:nvPr/>
        </p:nvSpPr>
        <p:spPr>
          <a:xfrm>
            <a:off x="3524250" y="2400300"/>
            <a:ext cx="1917700" cy="523220"/>
          </a:xfrm>
          <a:prstGeom prst="rect">
            <a:avLst/>
          </a:prstGeom>
          <a:noFill/>
        </p:spPr>
        <p:txBody>
          <a:bodyPr wrap="square" rtlCol="0">
            <a:spAutoFit/>
          </a:bodyPr>
          <a:lstStyle/>
          <a:p>
            <a:r>
              <a:rPr lang="en-US" b="0" dirty="0" smtClean="0">
                <a:solidFill>
                  <a:schemeClr val="tx1"/>
                </a:solidFill>
              </a:rPr>
              <a:t>…</a:t>
            </a:r>
            <a:r>
              <a:rPr lang="en-US" b="0" dirty="0" err="1" smtClean="0">
                <a:solidFill>
                  <a:schemeClr val="tx1"/>
                </a:solidFill>
              </a:rPr>
              <a:t>zzz</a:t>
            </a:r>
            <a:endParaRPr lang="en-US" b="0" dirty="0">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p:cNvPicPr>
            <a:picLocks noChangeAspect="1" noChangeArrowheads="1"/>
          </p:cNvPicPr>
          <p:nvPr/>
        </p:nvPicPr>
        <p:blipFill>
          <a:blip r:embed="rId3"/>
          <a:srcRect/>
          <a:stretch>
            <a:fillRect/>
          </a:stretch>
        </p:blipFill>
        <p:spPr bwMode="auto">
          <a:xfrm>
            <a:off x="-304800" y="0"/>
            <a:ext cx="10363200" cy="6867676"/>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p:cNvPicPr>
            <a:picLocks noChangeAspect="1" noChangeArrowheads="1"/>
          </p:cNvPicPr>
          <p:nvPr/>
        </p:nvPicPr>
        <p:blipFill>
          <a:blip r:embed="rId3"/>
          <a:srcRect/>
          <a:stretch>
            <a:fillRect/>
          </a:stretch>
        </p:blipFill>
        <p:spPr bwMode="auto">
          <a:xfrm>
            <a:off x="-304800" y="0"/>
            <a:ext cx="10363200" cy="6867676"/>
          </a:xfrm>
          <a:prstGeom prst="rect">
            <a:avLst/>
          </a:prstGeom>
          <a:noFill/>
          <a:ln w="38100" cap="flat" cmpd="sng">
            <a:noFill/>
            <a:prstDash val="solid"/>
            <a:miter lim="800000"/>
            <a:headEnd type="none" w="med" len="med"/>
            <a:tailEnd type="none" w="med" len="med"/>
          </a:ln>
          <a:effectLst/>
        </p:spPr>
      </p:pic>
      <p:sp>
        <p:nvSpPr>
          <p:cNvPr id="3" name="TextBox 2"/>
          <p:cNvSpPr txBox="1"/>
          <p:nvPr/>
        </p:nvSpPr>
        <p:spPr>
          <a:xfrm>
            <a:off x="6591300" y="647700"/>
            <a:ext cx="26162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Volcanic breccia</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p:cNvPicPr>
            <a:picLocks noChangeAspect="1" noChangeArrowheads="1"/>
          </p:cNvPicPr>
          <p:nvPr/>
        </p:nvPicPr>
        <p:blipFill>
          <a:blip r:embed="rId3"/>
          <a:srcRect/>
          <a:stretch>
            <a:fillRect/>
          </a:stretch>
        </p:blipFill>
        <p:spPr bwMode="auto">
          <a:xfrm>
            <a:off x="-304800" y="0"/>
            <a:ext cx="10363200" cy="6867676"/>
          </a:xfrm>
          <a:prstGeom prst="rect">
            <a:avLst/>
          </a:prstGeom>
          <a:noFill/>
          <a:ln w="38100" cap="flat" cmpd="sng">
            <a:noFill/>
            <a:prstDash val="solid"/>
            <a:miter lim="800000"/>
            <a:headEnd type="none" w="med" len="med"/>
            <a:tailEnd type="none" w="med" len="med"/>
          </a:ln>
          <a:effectLst/>
        </p:spPr>
      </p:pic>
      <p:sp>
        <p:nvSpPr>
          <p:cNvPr id="5" name="Cloud Callout 4"/>
          <p:cNvSpPr/>
          <p:nvPr/>
        </p:nvSpPr>
        <p:spPr bwMode="auto">
          <a:xfrm>
            <a:off x="2781300" y="0"/>
            <a:ext cx="3467100" cy="1358900"/>
          </a:xfrm>
          <a:prstGeom prst="cloudCallout">
            <a:avLst>
              <a:gd name="adj1" fmla="val -45052"/>
              <a:gd name="adj2" fmla="val 70710"/>
            </a:avLst>
          </a:prstGeom>
          <a:solidFill>
            <a:schemeClr val="bg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p:txBody>
      </p:sp>
      <p:sp>
        <p:nvSpPr>
          <p:cNvPr id="6" name="TextBox 5"/>
          <p:cNvSpPr txBox="1"/>
          <p:nvPr/>
        </p:nvSpPr>
        <p:spPr>
          <a:xfrm>
            <a:off x="3022600" y="152400"/>
            <a:ext cx="3200400" cy="923330"/>
          </a:xfrm>
          <a:prstGeom prst="rect">
            <a:avLst/>
          </a:prstGeom>
          <a:noFill/>
        </p:spPr>
        <p:txBody>
          <a:bodyPr wrap="square" rtlCol="0">
            <a:spAutoFit/>
          </a:bodyPr>
          <a:lstStyle/>
          <a:p>
            <a:r>
              <a:rPr lang="en-US" sz="1800" dirty="0" smtClean="0">
                <a:solidFill>
                  <a:schemeClr val="tx1"/>
                </a:solidFill>
              </a:rPr>
              <a:t>It’s important to be really tired if you have to sleep on volcanic breccia.</a:t>
            </a:r>
            <a:endParaRPr lang="en-US" sz="1800"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http://www.decompression.org/maiken/images_SB_Alps/Scaled%20SB%20alps.jpg"/>
          <p:cNvPicPr>
            <a:picLocks noChangeAspect="1" noChangeArrowheads="1"/>
          </p:cNvPicPr>
          <p:nvPr/>
        </p:nvPicPr>
        <p:blipFill>
          <a:blip r:embed="rId3"/>
          <a:srcRect/>
          <a:stretch>
            <a:fillRect/>
          </a:stretch>
        </p:blipFill>
        <p:spPr bwMode="auto">
          <a:xfrm>
            <a:off x="-139700" y="0"/>
            <a:ext cx="9423400" cy="6856787"/>
          </a:xfrm>
          <a:prstGeom prst="rect">
            <a:avLst/>
          </a:prstGeom>
          <a:noFill/>
        </p:spPr>
      </p:pic>
      <p:sp>
        <p:nvSpPr>
          <p:cNvPr id="5" name="TextBox 4"/>
          <p:cNvSpPr txBox="1"/>
          <p:nvPr/>
        </p:nvSpPr>
        <p:spPr>
          <a:xfrm>
            <a:off x="1212850" y="6334780"/>
            <a:ext cx="6718300" cy="46166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(Vertical exaggeration = 30X)</a:t>
            </a:r>
            <a:endParaRPr lang="en-US" sz="2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P7192587a"/>
          <p:cNvPicPr>
            <a:picLocks noChangeAspect="1" noChangeArrowheads="1"/>
          </p:cNvPicPr>
          <p:nvPr/>
        </p:nvPicPr>
        <p:blipFill>
          <a:blip r:embed="rId3"/>
          <a:srcRect/>
          <a:stretch>
            <a:fillRect/>
          </a:stretch>
        </p:blipFill>
        <p:spPr bwMode="auto">
          <a:xfrm>
            <a:off x="0" y="0"/>
            <a:ext cx="9144000" cy="688657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AutoShape 2" descr="http://www.panoramio.com/photos/original/1385549.jpg"/>
          <p:cNvSpPr>
            <a:spLocks noChangeAspect="1" noChangeArrowheads="1"/>
          </p:cNvSpPr>
          <p:nvPr/>
        </p:nvSpPr>
        <p:spPr bwMode="auto">
          <a:xfrm>
            <a:off x="63500" y="-136525"/>
            <a:ext cx="9563100" cy="14420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62851" name="Picture 3"/>
          <p:cNvPicPr>
            <a:picLocks noChangeAspect="1" noChangeArrowheads="1"/>
          </p:cNvPicPr>
          <p:nvPr/>
        </p:nvPicPr>
        <p:blipFill>
          <a:blip r:embed="rId3"/>
          <a:srcRect/>
          <a:stretch>
            <a:fillRect/>
          </a:stretch>
        </p:blipFill>
        <p:spPr bwMode="auto">
          <a:xfrm>
            <a:off x="1972872" y="0"/>
            <a:ext cx="5198256" cy="7844075"/>
          </a:xfrm>
          <a:prstGeom prst="rect">
            <a:avLst/>
          </a:prstGeom>
          <a:noFill/>
          <a:ln w="38100" cap="flat" cmpd="sng">
            <a:noFill/>
            <a:prstDash val="solid"/>
            <a:miter lim="800000"/>
            <a:headEnd type="none" w="med" len="med"/>
            <a:tailEnd type="none" w="med" len="med"/>
          </a:ln>
          <a:effectLst/>
        </p:spPr>
      </p:pic>
      <p:cxnSp>
        <p:nvCxnSpPr>
          <p:cNvPr id="4" name="Straight Arrow Connector 3"/>
          <p:cNvCxnSpPr/>
          <p:nvPr/>
        </p:nvCxnSpPr>
        <p:spPr bwMode="auto">
          <a:xfrm rot="5400000">
            <a:off x="3935186" y="397329"/>
            <a:ext cx="685801" cy="195942"/>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50800" dir="2700000" algn="tl" rotWithShape="0">
              <a:prstClr val="black">
                <a:alpha val="40000"/>
              </a:prstClr>
            </a:outerShdw>
          </a:effectLst>
        </p:spPr>
      </p:cxnSp>
      <p:cxnSp>
        <p:nvCxnSpPr>
          <p:cNvPr id="5" name="Straight Arrow Connector 4"/>
          <p:cNvCxnSpPr/>
          <p:nvPr/>
        </p:nvCxnSpPr>
        <p:spPr bwMode="auto">
          <a:xfrm rot="5400000">
            <a:off x="4400040" y="576319"/>
            <a:ext cx="584994" cy="237898"/>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50800" dir="2700000" algn="tl" rotWithShape="0">
              <a:prstClr val="black">
                <a:alpha val="40000"/>
              </a:prstClr>
            </a:outerShdw>
          </a:effectLst>
        </p:spPr>
      </p:cxnSp>
      <p:cxnSp>
        <p:nvCxnSpPr>
          <p:cNvPr id="6" name="Straight Arrow Connector 5"/>
          <p:cNvCxnSpPr/>
          <p:nvPr/>
        </p:nvCxnSpPr>
        <p:spPr bwMode="auto">
          <a:xfrm rot="5400000">
            <a:off x="5361214" y="756558"/>
            <a:ext cx="511630" cy="348342"/>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508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3" name="Picture 3" descr="SantaBarbaraIsland"/>
          <p:cNvPicPr>
            <a:picLocks noChangeAspect="1" noChangeArrowheads="1"/>
          </p:cNvPicPr>
          <p:nvPr/>
        </p:nvPicPr>
        <p:blipFill>
          <a:blip r:embed="rId3"/>
          <a:srcRect/>
          <a:stretch>
            <a:fillRect/>
          </a:stretch>
        </p:blipFill>
        <p:spPr bwMode="auto">
          <a:xfrm>
            <a:off x="2273950" y="0"/>
            <a:ext cx="4596099" cy="68580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islands3"/>
          <p:cNvPicPr>
            <a:picLocks noChangeAspect="1" noChangeArrowheads="1"/>
          </p:cNvPicPr>
          <p:nvPr/>
        </p:nvPicPr>
        <p:blipFill>
          <a:blip r:embed="rId3"/>
          <a:srcRect l="16667"/>
          <a:stretch>
            <a:fillRect/>
          </a:stretch>
        </p:blipFill>
        <p:spPr bwMode="auto">
          <a:xfrm>
            <a:off x="0" y="0"/>
            <a:ext cx="9144000" cy="6826250"/>
          </a:xfrm>
          <a:prstGeom prst="rect">
            <a:avLst/>
          </a:prstGeom>
          <a:noFill/>
          <a:effectLst>
            <a:outerShdw blurRad="50800" dist="76200" dir="2700000" algn="tl" rotWithShape="0">
              <a:prstClr val="black">
                <a:alpha val="40000"/>
              </a:prstClr>
            </a:outerShdw>
          </a:effectLst>
        </p:spPr>
      </p:pic>
      <p:sp>
        <p:nvSpPr>
          <p:cNvPr id="3" name="TextBox 2"/>
          <p:cNvSpPr txBox="1"/>
          <p:nvPr/>
        </p:nvSpPr>
        <p:spPr>
          <a:xfrm>
            <a:off x="1676400" y="1905000"/>
            <a:ext cx="3810000" cy="523220"/>
          </a:xfrm>
          <a:prstGeom prst="rect">
            <a:avLst/>
          </a:prstGeom>
          <a:noFill/>
        </p:spPr>
        <p:txBody>
          <a:bodyPr wrap="square" rtlCol="0">
            <a:spAutoFit/>
          </a:bodyPr>
          <a:lstStyle/>
          <a:p>
            <a:r>
              <a:rPr lang="en-US" spc="600" dirty="0" smtClean="0">
                <a:solidFill>
                  <a:srgbClr val="FF0000"/>
                </a:solidFill>
                <a:effectLst>
                  <a:outerShdw blurRad="38100" dist="38100" dir="2700000" algn="tl">
                    <a:srgbClr val="000000">
                      <a:alpha val="43137"/>
                    </a:srgbClr>
                  </a:outerShdw>
                </a:effectLst>
              </a:rPr>
              <a:t>Santarosae</a:t>
            </a:r>
            <a:endParaRPr lang="en-US" spc="600" dirty="0">
              <a:solidFill>
                <a:srgbClr val="FF0000"/>
              </a:solidFill>
              <a:effectLst>
                <a:outerShdw blurRad="38100" dist="38100" dir="2700000" algn="tl">
                  <a:srgbClr val="000000">
                    <a:alpha val="43137"/>
                  </a:srgbClr>
                </a:outerShdw>
              </a:effectLst>
            </a:endParaRPr>
          </a:p>
        </p:txBody>
      </p:sp>
      <p:sp>
        <p:nvSpPr>
          <p:cNvPr id="4" name="Left Brace 3"/>
          <p:cNvSpPr/>
          <p:nvPr/>
        </p:nvSpPr>
        <p:spPr bwMode="auto">
          <a:xfrm rot="5400000">
            <a:off x="3276600" y="0"/>
            <a:ext cx="609600" cy="5486400"/>
          </a:xfrm>
          <a:prstGeom prst="leftBrace">
            <a:avLst>
              <a:gd name="adj1" fmla="val 120833"/>
              <a:gd name="adj2" fmla="val 50000"/>
            </a:avLst>
          </a:prstGeom>
          <a:noFill/>
          <a:ln w="44450" cap="flat" cmpd="sng" algn="ctr">
            <a:solidFill>
              <a:srgbClr val="FF0000"/>
            </a:solidFill>
            <a:prstDash val="solid"/>
            <a:round/>
            <a:headEnd type="none" w="med" len="med"/>
            <a:tailEnd type="none" w="med" len="med"/>
          </a:ln>
          <a:effectLst>
            <a:outerShdw blurRad="50800" dist="508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4" name="Picture 2"/>
          <p:cNvPicPr>
            <a:picLocks noChangeAspect="1" noChangeArrowheads="1"/>
          </p:cNvPicPr>
          <p:nvPr/>
        </p:nvPicPr>
        <p:blipFill>
          <a:blip r:embed="rId3"/>
          <a:srcRect/>
          <a:stretch>
            <a:fillRect/>
          </a:stretch>
        </p:blipFill>
        <p:spPr bwMode="auto">
          <a:xfrm>
            <a:off x="-647701" y="-21573"/>
            <a:ext cx="10439401" cy="6879573"/>
          </a:xfrm>
          <a:prstGeom prst="rect">
            <a:avLst/>
          </a:prstGeom>
          <a:noFill/>
          <a:ln w="38100" cap="flat" cmpd="sng">
            <a:noFill/>
            <a:prstDash val="solid"/>
            <a:miter lim="800000"/>
            <a:headEnd type="none" w="med" len="med"/>
            <a:tailEnd type="none" w="med" len="med"/>
          </a:ln>
          <a:effectLst/>
        </p:spPr>
      </p:pic>
      <p:pic>
        <p:nvPicPr>
          <p:cNvPr id="3" name="Picture 2" descr="IMAG0005"/>
          <p:cNvPicPr>
            <a:picLocks noChangeAspect="1" noChangeArrowheads="1"/>
          </p:cNvPicPr>
          <p:nvPr/>
        </p:nvPicPr>
        <p:blipFill>
          <a:blip r:embed="rId4"/>
          <a:srcRect/>
          <a:stretch>
            <a:fillRect/>
          </a:stretch>
        </p:blipFill>
        <p:spPr bwMode="auto">
          <a:xfrm>
            <a:off x="5080000" y="279400"/>
            <a:ext cx="3480689" cy="2071191"/>
          </a:xfrm>
          <a:prstGeom prst="rect">
            <a:avLst/>
          </a:prstGeom>
          <a:noFill/>
          <a:effectLst>
            <a:outerShdw blurRad="50800" dist="76200" dir="2700000" algn="tl" rotWithShape="0">
              <a:prstClr val="black">
                <a:alpha val="40000"/>
              </a:prstClr>
            </a:outerShdw>
          </a:effectLst>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santabarbaraisland2"/>
          <p:cNvPicPr>
            <a:picLocks noChangeAspect="1" noChangeArrowheads="1"/>
          </p:cNvPicPr>
          <p:nvPr/>
        </p:nvPicPr>
        <p:blipFill>
          <a:blip r:embed="rId3"/>
          <a:srcRect/>
          <a:stretch>
            <a:fillRect/>
          </a:stretch>
        </p:blipFill>
        <p:spPr bwMode="auto">
          <a:xfrm>
            <a:off x="0" y="0"/>
            <a:ext cx="10389816"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1"/>
          <p:cNvPicPr>
            <a:picLocks noChangeAspect="1" noChangeArrowheads="1"/>
          </p:cNvPicPr>
          <p:nvPr/>
        </p:nvPicPr>
        <p:blipFill>
          <a:blip r:embed="rId3"/>
          <a:srcRect/>
          <a:stretch>
            <a:fillRect/>
          </a:stretch>
        </p:blipFill>
        <p:spPr bwMode="auto">
          <a:xfrm>
            <a:off x="-161964" y="0"/>
            <a:ext cx="9467927" cy="68580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1730" name="Picture 2" descr="MESOZOIC"/>
          <p:cNvPicPr>
            <a:picLocks noChangeAspect="1" noChangeArrowheads="1"/>
          </p:cNvPicPr>
          <p:nvPr/>
        </p:nvPicPr>
        <p:blipFill>
          <a:blip r:embed="rId3"/>
          <a:srcRect/>
          <a:stretch>
            <a:fillRect/>
          </a:stretch>
        </p:blipFill>
        <p:spPr bwMode="auto">
          <a:xfrm>
            <a:off x="0" y="1679575"/>
            <a:ext cx="9144000" cy="3500438"/>
          </a:xfrm>
          <a:prstGeom prst="rect">
            <a:avLst/>
          </a:prstGeom>
          <a:noFill/>
        </p:spPr>
      </p:pic>
      <p:sp>
        <p:nvSpPr>
          <p:cNvPr id="201731" name="Text Box 3"/>
          <p:cNvSpPr txBox="1">
            <a:spLocks noChangeArrowheads="1"/>
          </p:cNvSpPr>
          <p:nvPr/>
        </p:nvSpPr>
        <p:spPr bwMode="auto">
          <a:xfrm>
            <a:off x="0" y="5562600"/>
            <a:ext cx="9144000" cy="954107"/>
          </a:xfrm>
          <a:prstGeom prst="rect">
            <a:avLst/>
          </a:prstGeom>
          <a:noFill/>
          <a:ln w="38100">
            <a:noFill/>
            <a:miter lim="800000"/>
            <a:headEnd/>
            <a:tailEnd/>
          </a:ln>
          <a:effectLst/>
        </p:spPr>
        <p:txBody>
          <a:bodyPr>
            <a:spAutoFit/>
          </a:bodyPr>
          <a:lstStyle/>
          <a:p>
            <a:pPr>
              <a:spcBef>
                <a:spcPct val="50000"/>
              </a:spcBef>
            </a:pPr>
            <a:r>
              <a:rPr lang="en-US" dirty="0" smtClean="0">
                <a:solidFill>
                  <a:schemeClr val="tx1"/>
                </a:solidFill>
              </a:rPr>
              <a:t>Accretionary Wedge and Forearc </a:t>
            </a:r>
            <a:r>
              <a:rPr lang="en-US" dirty="0">
                <a:solidFill>
                  <a:schemeClr val="tx1"/>
                </a:solidFill>
              </a:rPr>
              <a:t>B</a:t>
            </a:r>
            <a:r>
              <a:rPr lang="en-US" dirty="0" smtClean="0">
                <a:solidFill>
                  <a:schemeClr val="tx1"/>
                </a:solidFill>
              </a:rPr>
              <a:t>asin </a:t>
            </a:r>
            <a:r>
              <a:rPr lang="en-US" dirty="0">
                <a:solidFill>
                  <a:schemeClr val="tx1"/>
                </a:solidFill>
              </a:rPr>
              <a:t>S</a:t>
            </a:r>
            <a:r>
              <a:rPr lang="en-US" dirty="0" smtClean="0">
                <a:solidFill>
                  <a:schemeClr val="tx1"/>
                </a:solidFill>
              </a:rPr>
              <a:t>edimentation</a:t>
            </a:r>
            <a:endParaRPr lang="en-US" dirty="0">
              <a:solidFill>
                <a:schemeClr val="tx1"/>
              </a:solidFill>
            </a:endParaRPr>
          </a:p>
        </p:txBody>
      </p:sp>
      <p:sp>
        <p:nvSpPr>
          <p:cNvPr id="4" name="TextBox 3"/>
          <p:cNvSpPr txBox="1"/>
          <p:nvPr/>
        </p:nvSpPr>
        <p:spPr>
          <a:xfrm rot="575223">
            <a:off x="1727200" y="3183523"/>
            <a:ext cx="1739900" cy="338554"/>
          </a:xfrm>
          <a:prstGeom prst="rect">
            <a:avLst/>
          </a:prstGeom>
          <a:noFill/>
        </p:spPr>
        <p:txBody>
          <a:bodyPr wrap="square" rtlCol="0">
            <a:spAutoFit/>
          </a:bodyPr>
          <a:lstStyle/>
          <a:p>
            <a:r>
              <a:rPr lang="en-US" sz="1600" dirty="0" smtClean="0">
                <a:solidFill>
                  <a:schemeClr val="tx1"/>
                </a:solidFill>
              </a:rPr>
              <a:t>Farallon</a:t>
            </a: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3778" name="Picture 2" descr="eCenozo"/>
          <p:cNvPicPr>
            <a:picLocks noChangeAspect="1" noChangeArrowheads="1"/>
          </p:cNvPicPr>
          <p:nvPr/>
        </p:nvPicPr>
        <p:blipFill>
          <a:blip r:embed="rId3"/>
          <a:srcRect/>
          <a:stretch>
            <a:fillRect/>
          </a:stretch>
        </p:blipFill>
        <p:spPr bwMode="auto">
          <a:xfrm>
            <a:off x="0" y="1752600"/>
            <a:ext cx="9144000" cy="3052763"/>
          </a:xfrm>
          <a:prstGeom prst="rect">
            <a:avLst/>
          </a:prstGeom>
          <a:noFill/>
        </p:spPr>
      </p:pic>
      <p:sp>
        <p:nvSpPr>
          <p:cNvPr id="203779" name="Text Box 3"/>
          <p:cNvSpPr txBox="1">
            <a:spLocks noChangeArrowheads="1"/>
          </p:cNvSpPr>
          <p:nvPr/>
        </p:nvSpPr>
        <p:spPr bwMode="auto">
          <a:xfrm>
            <a:off x="1371600" y="5334000"/>
            <a:ext cx="6553200" cy="946150"/>
          </a:xfrm>
          <a:prstGeom prst="rect">
            <a:avLst/>
          </a:prstGeom>
          <a:noFill/>
          <a:ln w="38100">
            <a:noFill/>
            <a:miter lim="800000"/>
            <a:headEnd/>
            <a:tailEnd/>
          </a:ln>
          <a:effectLst/>
        </p:spPr>
        <p:txBody>
          <a:bodyPr>
            <a:spAutoFit/>
          </a:bodyPr>
          <a:lstStyle/>
          <a:p>
            <a:pPr>
              <a:spcBef>
                <a:spcPct val="50000"/>
              </a:spcBef>
            </a:pPr>
            <a:r>
              <a:rPr lang="en-US" dirty="0">
                <a:solidFill>
                  <a:schemeClr val="tx1"/>
                </a:solidFill>
              </a:rPr>
              <a:t>EPR approaches, forearc basin becomes more terrestrial</a:t>
            </a:r>
          </a:p>
        </p:txBody>
      </p:sp>
      <p:sp>
        <p:nvSpPr>
          <p:cNvPr id="4" name="TextBox 3"/>
          <p:cNvSpPr txBox="1"/>
          <p:nvPr/>
        </p:nvSpPr>
        <p:spPr>
          <a:xfrm>
            <a:off x="254000" y="2918767"/>
            <a:ext cx="2717800" cy="400110"/>
          </a:xfrm>
          <a:prstGeom prst="rect">
            <a:avLst/>
          </a:prstGeom>
          <a:noFill/>
        </p:spPr>
        <p:txBody>
          <a:bodyPr wrap="square" rtlCol="0">
            <a:spAutoFit/>
          </a:bodyPr>
          <a:lstStyle/>
          <a:p>
            <a:r>
              <a:rPr lang="en-US" sz="2000" dirty="0" smtClean="0">
                <a:effectLst>
                  <a:outerShdw blurRad="38100" dist="38100" dir="2700000" algn="tl">
                    <a:srgbClr val="000000">
                      <a:alpha val="43137"/>
                    </a:srgbClr>
                  </a:outerShdw>
                </a:effectLst>
              </a:rPr>
              <a:t>East Pacific Rise</a:t>
            </a:r>
            <a:endParaRPr lang="en-US" sz="2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Pac-NoAm_Intro_Big"/>
          <p:cNvPicPr>
            <a:picLocks noChangeAspect="1" noChangeArrowheads="1" noCrop="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1600200" y="5232400"/>
            <a:ext cx="5943600" cy="523220"/>
          </a:xfrm>
          <a:prstGeom prst="rect">
            <a:avLst/>
          </a:prstGeom>
          <a:noFill/>
          <a:ln w="38100">
            <a:noFill/>
            <a:miter lim="800000"/>
            <a:headEnd/>
            <a:tailEnd/>
          </a:ln>
          <a:effectLst/>
        </p:spPr>
        <p:txBody>
          <a:bodyPr>
            <a:spAutoFit/>
          </a:bodyPr>
          <a:lstStyle/>
          <a:p>
            <a:pPr>
              <a:spcBef>
                <a:spcPct val="50000"/>
              </a:spcBef>
            </a:pPr>
            <a:r>
              <a:rPr lang="en-US" dirty="0" smtClean="0">
                <a:solidFill>
                  <a:schemeClr val="tx1"/>
                </a:solidFill>
              </a:rPr>
              <a:t>Formation of Oceanic Crust Ends</a:t>
            </a:r>
            <a:endParaRPr lang="en-US" dirty="0">
              <a:solidFill>
                <a:schemeClr val="tx1"/>
              </a:solidFill>
            </a:endParaRPr>
          </a:p>
        </p:txBody>
      </p:sp>
      <p:pic>
        <p:nvPicPr>
          <p:cNvPr id="1026" name="Picture 2" descr="C:\Gary's Work\Geology 150\Late Cenozoic.bmp"/>
          <p:cNvPicPr>
            <a:picLocks noChangeAspect="1" noChangeArrowheads="1"/>
          </p:cNvPicPr>
          <p:nvPr/>
        </p:nvPicPr>
        <p:blipFill>
          <a:blip r:embed="rId3"/>
          <a:srcRect/>
          <a:stretch>
            <a:fillRect/>
          </a:stretch>
        </p:blipFill>
        <p:spPr bwMode="auto">
          <a:xfrm>
            <a:off x="0" y="1885511"/>
            <a:ext cx="9144000" cy="308697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1593850" y="5194300"/>
            <a:ext cx="5956300" cy="954107"/>
          </a:xfrm>
          <a:prstGeom prst="rect">
            <a:avLst/>
          </a:prstGeom>
          <a:noFill/>
          <a:ln w="38100">
            <a:noFill/>
            <a:miter lim="800000"/>
            <a:headEnd/>
            <a:tailEnd/>
          </a:ln>
          <a:effectLst/>
        </p:spPr>
        <p:txBody>
          <a:bodyPr wrap="square">
            <a:spAutoFit/>
          </a:bodyPr>
          <a:lstStyle/>
          <a:p>
            <a:pPr>
              <a:spcBef>
                <a:spcPct val="50000"/>
              </a:spcBef>
            </a:pPr>
            <a:r>
              <a:rPr lang="en-US" dirty="0" smtClean="0">
                <a:solidFill>
                  <a:schemeClr val="tx1"/>
                </a:solidFill>
              </a:rPr>
              <a:t>Mantle Upwelling in Wake of Farallon Plate</a:t>
            </a:r>
            <a:endParaRPr lang="en-US" dirty="0">
              <a:solidFill>
                <a:schemeClr val="tx1"/>
              </a:solidFill>
            </a:endParaRPr>
          </a:p>
        </p:txBody>
      </p:sp>
      <p:pic>
        <p:nvPicPr>
          <p:cNvPr id="1026" name="Picture 2" descr="C:\Gary's Work\Geology 150\Late Cenozoic.bmp"/>
          <p:cNvPicPr>
            <a:picLocks noChangeAspect="1" noChangeArrowheads="1"/>
          </p:cNvPicPr>
          <p:nvPr/>
        </p:nvPicPr>
        <p:blipFill>
          <a:blip r:embed="rId3"/>
          <a:srcRect/>
          <a:stretch>
            <a:fillRect/>
          </a:stretch>
        </p:blipFill>
        <p:spPr bwMode="auto">
          <a:xfrm>
            <a:off x="0" y="1885511"/>
            <a:ext cx="9144000" cy="3086977"/>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1593850" y="5194300"/>
            <a:ext cx="5956300" cy="954107"/>
          </a:xfrm>
          <a:prstGeom prst="rect">
            <a:avLst/>
          </a:prstGeom>
          <a:noFill/>
          <a:ln w="38100">
            <a:noFill/>
            <a:miter lim="800000"/>
            <a:headEnd/>
            <a:tailEnd/>
          </a:ln>
          <a:effectLst/>
        </p:spPr>
        <p:txBody>
          <a:bodyPr wrap="square">
            <a:spAutoFit/>
          </a:bodyPr>
          <a:lstStyle/>
          <a:p>
            <a:pPr>
              <a:spcBef>
                <a:spcPct val="50000"/>
              </a:spcBef>
            </a:pPr>
            <a:r>
              <a:rPr lang="en-US" dirty="0" smtClean="0">
                <a:solidFill>
                  <a:schemeClr val="tx1"/>
                </a:solidFill>
              </a:rPr>
              <a:t>Decompression Melting and Basaltic Magmatism </a:t>
            </a:r>
            <a:endParaRPr lang="en-US" dirty="0">
              <a:solidFill>
                <a:schemeClr val="tx1"/>
              </a:solidFill>
            </a:endParaRPr>
          </a:p>
        </p:txBody>
      </p:sp>
      <p:pic>
        <p:nvPicPr>
          <p:cNvPr id="1026" name="Picture 2" descr="C:\Gary's Work\Geology 150\Late Cenozoic.bmp"/>
          <p:cNvPicPr>
            <a:picLocks noChangeAspect="1" noChangeArrowheads="1"/>
          </p:cNvPicPr>
          <p:nvPr/>
        </p:nvPicPr>
        <p:blipFill>
          <a:blip r:embed="rId3"/>
          <a:srcRect/>
          <a:stretch>
            <a:fillRect/>
          </a:stretch>
        </p:blipFill>
        <p:spPr bwMode="auto">
          <a:xfrm>
            <a:off x="0" y="1885511"/>
            <a:ext cx="9144000" cy="3086977"/>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19" name="Group 18"/>
          <p:cNvGrpSpPr/>
          <p:nvPr/>
        </p:nvGrpSpPr>
        <p:grpSpPr>
          <a:xfrm>
            <a:off x="-3790950" y="-32067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grpSp>
        <p:nvGrpSpPr>
          <p:cNvPr id="20" name="Group 19"/>
          <p:cNvGrpSpPr/>
          <p:nvPr/>
        </p:nvGrpSpPr>
        <p:grpSpPr>
          <a:xfrm>
            <a:off x="-5260975" y="-21812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cxnSp>
        <p:nvCxnSpPr>
          <p:cNvPr id="21" name="Straight Arrow Connector 20"/>
          <p:cNvCxnSpPr/>
          <p:nvPr/>
        </p:nvCxnSpPr>
        <p:spPr bwMode="auto">
          <a:xfrm rot="16200000" flipV="1">
            <a:off x="3139440" y="198120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25" name="Straight Arrow Connector 24"/>
          <p:cNvCxnSpPr/>
          <p:nvPr/>
        </p:nvCxnSpPr>
        <p:spPr bwMode="auto">
          <a:xfrm>
            <a:off x="2118360" y="94488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29" name="Straight Arrow Connector 28"/>
          <p:cNvCxnSpPr/>
          <p:nvPr/>
        </p:nvCxnSpPr>
        <p:spPr bwMode="auto">
          <a:xfrm rot="16200000" flipV="1">
            <a:off x="5486400" y="434340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30" name="Straight Arrow Connector 29"/>
          <p:cNvCxnSpPr/>
          <p:nvPr/>
        </p:nvCxnSpPr>
        <p:spPr bwMode="auto">
          <a:xfrm>
            <a:off x="6096000" y="490728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2"/>
          <p:cNvSpPr txBox="1">
            <a:spLocks noChangeArrowheads="1"/>
          </p:cNvSpPr>
          <p:nvPr/>
        </p:nvSpPr>
        <p:spPr bwMode="auto">
          <a:xfrm>
            <a:off x="0" y="381000"/>
            <a:ext cx="9144000" cy="1006475"/>
          </a:xfrm>
          <a:prstGeom prst="rect">
            <a:avLst/>
          </a:prstGeom>
          <a:noFill/>
          <a:ln w="9525">
            <a:noFill/>
            <a:miter lim="800000"/>
            <a:headEnd/>
            <a:tailEnd/>
          </a:ln>
          <a:effectLst/>
        </p:spPr>
        <p:txBody>
          <a:bodyPr>
            <a:spAutoFit/>
          </a:bodyPr>
          <a:lstStyle/>
          <a:p>
            <a:pPr>
              <a:spcBef>
                <a:spcPct val="50000"/>
              </a:spcBef>
            </a:pPr>
            <a:r>
              <a:rPr lang="en-US" sz="6000" b="0" dirty="0"/>
              <a:t>SANTA BARBARA</a:t>
            </a:r>
          </a:p>
        </p:txBody>
      </p:sp>
      <p:pic>
        <p:nvPicPr>
          <p:cNvPr id="211971" name="Picture 3" descr="map of santa barbara island"/>
          <p:cNvPicPr>
            <a:picLocks noChangeAspect="1" noChangeArrowheads="1"/>
          </p:cNvPicPr>
          <p:nvPr/>
        </p:nvPicPr>
        <p:blipFill>
          <a:blip r:embed="rId3"/>
          <a:srcRect/>
          <a:stretch>
            <a:fillRect/>
          </a:stretch>
        </p:blipFill>
        <p:spPr bwMode="auto">
          <a:xfrm>
            <a:off x="0" y="1676400"/>
            <a:ext cx="9144000" cy="4745038"/>
          </a:xfrm>
          <a:prstGeom prst="rect">
            <a:avLst/>
          </a:prstGeom>
          <a:noFill/>
        </p:spPr>
      </p:pic>
      <p:cxnSp>
        <p:nvCxnSpPr>
          <p:cNvPr id="5" name="Straight Arrow Connector 4"/>
          <p:cNvCxnSpPr/>
          <p:nvPr/>
        </p:nvCxnSpPr>
        <p:spPr bwMode="auto">
          <a:xfrm>
            <a:off x="2590800" y="3886200"/>
            <a:ext cx="2590800" cy="1588"/>
          </a:xfrm>
          <a:prstGeom prst="straightConnector1">
            <a:avLst/>
          </a:prstGeom>
          <a:solidFill>
            <a:schemeClr val="accent1"/>
          </a:solidFill>
          <a:ln w="38100" cap="flat" cmpd="sng" algn="ctr">
            <a:solidFill>
              <a:srgbClr val="FF0000"/>
            </a:solidFill>
            <a:prstDash val="solid"/>
            <a:round/>
            <a:headEnd type="arrow"/>
            <a:tailEnd type="arrow"/>
          </a:ln>
          <a:effectLst/>
        </p:spPr>
      </p:cxnSp>
      <p:sp>
        <p:nvSpPr>
          <p:cNvPr id="8" name="TextBox 7"/>
          <p:cNvSpPr txBox="1"/>
          <p:nvPr/>
        </p:nvSpPr>
        <p:spPr>
          <a:xfrm>
            <a:off x="3352800" y="3352800"/>
            <a:ext cx="1219200" cy="53340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1 mile</a:t>
            </a:r>
            <a:endParaRPr lang="en-US"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8"/>
          <p:cNvGrpSpPr/>
          <p:nvPr/>
        </p:nvGrpSpPr>
        <p:grpSpPr>
          <a:xfrm>
            <a:off x="-3676650" y="-30924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grpSp>
        <p:nvGrpSpPr>
          <p:cNvPr id="3" name="Group 19"/>
          <p:cNvGrpSpPr/>
          <p:nvPr/>
        </p:nvGrpSpPr>
        <p:grpSpPr>
          <a:xfrm>
            <a:off x="-5375275" y="-22955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cxnSp>
        <p:nvCxnSpPr>
          <p:cNvPr id="10" name="Straight Arrow Connector 9"/>
          <p:cNvCxnSpPr/>
          <p:nvPr/>
        </p:nvCxnSpPr>
        <p:spPr bwMode="auto">
          <a:xfrm rot="16200000" flipV="1">
            <a:off x="3093720" y="193548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2164080" y="99060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2" name="Straight Arrow Connector 11"/>
          <p:cNvCxnSpPr/>
          <p:nvPr/>
        </p:nvCxnSpPr>
        <p:spPr bwMode="auto">
          <a:xfrm rot="16200000" flipV="1">
            <a:off x="5349240" y="422148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5" name="Straight Arrow Connector 14"/>
          <p:cNvCxnSpPr/>
          <p:nvPr/>
        </p:nvCxnSpPr>
        <p:spPr bwMode="auto">
          <a:xfrm>
            <a:off x="6217920" y="501396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6" name="TextBox 15"/>
          <p:cNvSpPr txBox="1"/>
          <p:nvPr/>
        </p:nvSpPr>
        <p:spPr>
          <a:xfrm>
            <a:off x="304800" y="1691640"/>
            <a:ext cx="263652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Transpression</a:t>
            </a:r>
            <a:endParaRPr lang="en-US" dirty="0">
              <a:effectLst>
                <a:outerShdw blurRad="38100" dist="38100" dir="2700000" algn="tl">
                  <a:srgbClr val="000000">
                    <a:alpha val="43137"/>
                  </a:srgbClr>
                </a:outerShdw>
              </a:effectLst>
            </a:endParaRPr>
          </a:p>
        </p:txBody>
      </p:sp>
      <p:sp>
        <p:nvSpPr>
          <p:cNvPr id="19" name="TextBox 18"/>
          <p:cNvSpPr txBox="1"/>
          <p:nvPr/>
        </p:nvSpPr>
        <p:spPr>
          <a:xfrm>
            <a:off x="6156960" y="4358640"/>
            <a:ext cx="263652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Transtension</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8"/>
          <p:cNvGrpSpPr/>
          <p:nvPr/>
        </p:nvGrpSpPr>
        <p:grpSpPr>
          <a:xfrm>
            <a:off x="-3562350" y="-29781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grpSp>
        <p:nvGrpSpPr>
          <p:cNvPr id="3" name="Group 19"/>
          <p:cNvGrpSpPr/>
          <p:nvPr/>
        </p:nvGrpSpPr>
        <p:grpSpPr>
          <a:xfrm>
            <a:off x="-5489575" y="-24098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cxnSp>
        <p:nvCxnSpPr>
          <p:cNvPr id="8" name="Straight Arrow Connector 7"/>
          <p:cNvCxnSpPr/>
          <p:nvPr/>
        </p:nvCxnSpPr>
        <p:spPr bwMode="auto">
          <a:xfrm rot="16200000" flipV="1">
            <a:off x="3048000" y="188976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9" name="Straight Arrow Connector 8"/>
          <p:cNvCxnSpPr/>
          <p:nvPr/>
        </p:nvCxnSpPr>
        <p:spPr bwMode="auto">
          <a:xfrm>
            <a:off x="2209800" y="103632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0" name="Straight Arrow Connector 9"/>
          <p:cNvCxnSpPr/>
          <p:nvPr/>
        </p:nvCxnSpPr>
        <p:spPr bwMode="auto">
          <a:xfrm rot="16200000" flipV="1">
            <a:off x="5273040" y="414528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6278880" y="507492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a:off x="228600" y="1447800"/>
            <a:ext cx="213360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Thicker crust</a:t>
            </a:r>
            <a:endParaRPr lang="en-US" dirty="0">
              <a:effectLst>
                <a:outerShdw blurRad="38100" dist="38100" dir="2700000" algn="tl">
                  <a:srgbClr val="000000">
                    <a:alpha val="43137"/>
                  </a:srgbClr>
                </a:outerShdw>
              </a:effectLst>
            </a:endParaRPr>
          </a:p>
        </p:txBody>
      </p:sp>
      <p:sp>
        <p:nvSpPr>
          <p:cNvPr id="15" name="TextBox 14"/>
          <p:cNvSpPr txBox="1"/>
          <p:nvPr/>
        </p:nvSpPr>
        <p:spPr>
          <a:xfrm>
            <a:off x="6301740" y="4160520"/>
            <a:ext cx="172212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Thinner crust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8"/>
          <p:cNvGrpSpPr/>
          <p:nvPr/>
        </p:nvGrpSpPr>
        <p:grpSpPr>
          <a:xfrm>
            <a:off x="-3448050" y="-286385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grpSp>
        <p:nvGrpSpPr>
          <p:cNvPr id="3" name="Group 19"/>
          <p:cNvGrpSpPr/>
          <p:nvPr/>
        </p:nvGrpSpPr>
        <p:grpSpPr>
          <a:xfrm>
            <a:off x="-5603875" y="-252412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cxnSp>
        <p:nvCxnSpPr>
          <p:cNvPr id="8" name="Straight Arrow Connector 7"/>
          <p:cNvCxnSpPr/>
          <p:nvPr/>
        </p:nvCxnSpPr>
        <p:spPr bwMode="auto">
          <a:xfrm rot="16200000" flipV="1">
            <a:off x="3002280" y="184404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9" name="Straight Arrow Connector 8"/>
          <p:cNvCxnSpPr/>
          <p:nvPr/>
        </p:nvCxnSpPr>
        <p:spPr bwMode="auto">
          <a:xfrm>
            <a:off x="2255520" y="108204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0" name="Straight Arrow Connector 9"/>
          <p:cNvCxnSpPr/>
          <p:nvPr/>
        </p:nvCxnSpPr>
        <p:spPr bwMode="auto">
          <a:xfrm rot="16200000" flipV="1">
            <a:off x="5151120" y="402336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6385560" y="518160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a:off x="1478280" y="1386840"/>
            <a:ext cx="263652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Uplift</a:t>
            </a:r>
            <a:endParaRPr lang="en-US" dirty="0">
              <a:effectLst>
                <a:outerShdw blurRad="38100" dist="38100" dir="2700000" algn="tl">
                  <a:srgbClr val="000000">
                    <a:alpha val="43137"/>
                  </a:srgbClr>
                </a:outerShdw>
              </a:effectLst>
            </a:endParaRPr>
          </a:p>
        </p:txBody>
      </p:sp>
      <p:sp>
        <p:nvSpPr>
          <p:cNvPr id="15" name="TextBox 14"/>
          <p:cNvSpPr txBox="1"/>
          <p:nvPr/>
        </p:nvSpPr>
        <p:spPr>
          <a:xfrm>
            <a:off x="4693920" y="4480560"/>
            <a:ext cx="263652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Subsidence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8"/>
          <p:cNvGrpSpPr/>
          <p:nvPr/>
        </p:nvGrpSpPr>
        <p:grpSpPr>
          <a:xfrm>
            <a:off x="-3402330" y="-2818130"/>
            <a:ext cx="16844433" cy="13021733"/>
            <a:chOff x="-3790950" y="-3206750"/>
            <a:chExt cx="16844433" cy="13021733"/>
          </a:xfrm>
        </p:grpSpPr>
        <p:sp>
          <p:nvSpPr>
            <p:cNvPr id="14" name="Freeform 13"/>
            <p:cNvSpPr/>
            <p:nvPr/>
          </p:nvSpPr>
          <p:spPr bwMode="auto">
            <a:xfrm>
              <a:off x="-3790950" y="-3206750"/>
              <a:ext cx="16844433" cy="13021733"/>
            </a:xfrm>
            <a:custGeom>
              <a:avLst/>
              <a:gdLst>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2670367"/>
                <a:gd name="connsiteX1" fmla="*/ 2082800 w 16844433"/>
                <a:gd name="connsiteY1" fmla="*/ 127000 h 12670367"/>
                <a:gd name="connsiteX2" fmla="*/ 2590800 w 16844433"/>
                <a:gd name="connsiteY2" fmla="*/ 990600 h 12670367"/>
                <a:gd name="connsiteX3" fmla="*/ 2946400 w 16844433"/>
                <a:gd name="connsiteY3" fmla="*/ 1752600 h 12670367"/>
                <a:gd name="connsiteX4" fmla="*/ 3454400 w 16844433"/>
                <a:gd name="connsiteY4" fmla="*/ 2336800 h 12670367"/>
                <a:gd name="connsiteX5" fmla="*/ 5791200 w 16844433"/>
                <a:gd name="connsiteY5" fmla="*/ 4673600 h 12670367"/>
                <a:gd name="connsiteX6" fmla="*/ 7442200 w 16844433"/>
                <a:gd name="connsiteY6" fmla="*/ 5029200 h 12670367"/>
                <a:gd name="connsiteX7" fmla="*/ 9652000 w 16844433"/>
                <a:gd name="connsiteY7" fmla="*/ 7264400 h 12670367"/>
                <a:gd name="connsiteX8" fmla="*/ 10007600 w 16844433"/>
                <a:gd name="connsiteY8" fmla="*/ 8864600 h 12670367"/>
                <a:gd name="connsiteX9" fmla="*/ 12166600 w 16844433"/>
                <a:gd name="connsiteY9" fmla="*/ 10972800 h 12670367"/>
                <a:gd name="connsiteX10" fmla="*/ 13563600 w 16844433"/>
                <a:gd name="connsiteY10" fmla="*/ 12420600 h 12670367"/>
                <a:gd name="connsiteX11" fmla="*/ 14655800 w 16844433"/>
                <a:gd name="connsiteY11" fmla="*/ 12471400 h 12670367"/>
                <a:gd name="connsiteX12" fmla="*/ 16332200 w 16844433"/>
                <a:gd name="connsiteY12" fmla="*/ 11836400 h 12670367"/>
                <a:gd name="connsiteX13" fmla="*/ 16586200 w 16844433"/>
                <a:gd name="connsiteY13" fmla="*/ 7518400 h 12670367"/>
                <a:gd name="connsiteX14" fmla="*/ 16586200 w 16844433"/>
                <a:gd name="connsiteY14" fmla="*/ 2184400 h 12670367"/>
                <a:gd name="connsiteX15" fmla="*/ 15036800 w 16844433"/>
                <a:gd name="connsiteY15" fmla="*/ 203200 h 12670367"/>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 name="connsiteX0" fmla="*/ 15087600 w 16844433"/>
                <a:gd name="connsiteY0" fmla="*/ 228600 h 13021733"/>
                <a:gd name="connsiteX1" fmla="*/ 2082800 w 16844433"/>
                <a:gd name="connsiteY1" fmla="*/ 127000 h 13021733"/>
                <a:gd name="connsiteX2" fmla="*/ 2590800 w 16844433"/>
                <a:gd name="connsiteY2" fmla="*/ 990600 h 13021733"/>
                <a:gd name="connsiteX3" fmla="*/ 2946400 w 16844433"/>
                <a:gd name="connsiteY3" fmla="*/ 1752600 h 13021733"/>
                <a:gd name="connsiteX4" fmla="*/ 3454400 w 16844433"/>
                <a:gd name="connsiteY4" fmla="*/ 2336800 h 13021733"/>
                <a:gd name="connsiteX5" fmla="*/ 5791200 w 16844433"/>
                <a:gd name="connsiteY5" fmla="*/ 4673600 h 13021733"/>
                <a:gd name="connsiteX6" fmla="*/ 7442200 w 16844433"/>
                <a:gd name="connsiteY6" fmla="*/ 5029200 h 13021733"/>
                <a:gd name="connsiteX7" fmla="*/ 9652000 w 16844433"/>
                <a:gd name="connsiteY7" fmla="*/ 7264400 h 13021733"/>
                <a:gd name="connsiteX8" fmla="*/ 10007600 w 16844433"/>
                <a:gd name="connsiteY8" fmla="*/ 8864600 h 13021733"/>
                <a:gd name="connsiteX9" fmla="*/ 13563600 w 16844433"/>
                <a:gd name="connsiteY9" fmla="*/ 12420600 h 13021733"/>
                <a:gd name="connsiteX10" fmla="*/ 14655800 w 16844433"/>
                <a:gd name="connsiteY10" fmla="*/ 12471400 h 13021733"/>
                <a:gd name="connsiteX11" fmla="*/ 16332200 w 16844433"/>
                <a:gd name="connsiteY11" fmla="*/ 11836400 h 13021733"/>
                <a:gd name="connsiteX12" fmla="*/ 16586200 w 16844433"/>
                <a:gd name="connsiteY12" fmla="*/ 7518400 h 13021733"/>
                <a:gd name="connsiteX13" fmla="*/ 16586200 w 16844433"/>
                <a:gd name="connsiteY13" fmla="*/ 2184400 h 13021733"/>
                <a:gd name="connsiteX14" fmla="*/ 15036800 w 16844433"/>
                <a:gd name="connsiteY14" fmla="*/ 203200 h 1302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44433" h="13021733">
                  <a:moveTo>
                    <a:pt x="15087600" y="228600"/>
                  </a:moveTo>
                  <a:cubicBezTo>
                    <a:pt x="9626600" y="114300"/>
                    <a:pt x="4165600" y="0"/>
                    <a:pt x="2082800" y="127000"/>
                  </a:cubicBezTo>
                  <a:cubicBezTo>
                    <a:pt x="0" y="254000"/>
                    <a:pt x="2446867" y="719667"/>
                    <a:pt x="2590800" y="990600"/>
                  </a:cubicBezTo>
                  <a:cubicBezTo>
                    <a:pt x="2734733" y="1261533"/>
                    <a:pt x="2802467" y="1528233"/>
                    <a:pt x="2946400" y="1752600"/>
                  </a:cubicBezTo>
                  <a:cubicBezTo>
                    <a:pt x="3090333" y="1976967"/>
                    <a:pt x="2980267" y="1849967"/>
                    <a:pt x="3454400" y="2336800"/>
                  </a:cubicBezTo>
                  <a:cubicBezTo>
                    <a:pt x="3928533" y="2823633"/>
                    <a:pt x="4421717" y="3367617"/>
                    <a:pt x="5791200" y="4673600"/>
                  </a:cubicBezTo>
                  <a:cubicBezTo>
                    <a:pt x="6208183" y="5046133"/>
                    <a:pt x="6970183" y="4711700"/>
                    <a:pt x="7442200" y="5029200"/>
                  </a:cubicBezTo>
                  <a:cubicBezTo>
                    <a:pt x="8371417" y="6013450"/>
                    <a:pt x="9014883" y="6568017"/>
                    <a:pt x="9652000" y="7264400"/>
                  </a:cubicBezTo>
                  <a:cubicBezTo>
                    <a:pt x="9850967" y="7503583"/>
                    <a:pt x="9603317" y="8557683"/>
                    <a:pt x="10007600" y="8864600"/>
                  </a:cubicBezTo>
                  <a:cubicBezTo>
                    <a:pt x="11726333" y="10562167"/>
                    <a:pt x="11684000" y="10543117"/>
                    <a:pt x="13563600" y="12420600"/>
                  </a:cubicBezTo>
                  <a:cubicBezTo>
                    <a:pt x="14338300" y="13021733"/>
                    <a:pt x="14194367" y="12568767"/>
                    <a:pt x="14655800" y="12471400"/>
                  </a:cubicBezTo>
                  <a:cubicBezTo>
                    <a:pt x="15117233" y="12374033"/>
                    <a:pt x="16010467" y="12661900"/>
                    <a:pt x="16332200" y="11836400"/>
                  </a:cubicBezTo>
                  <a:cubicBezTo>
                    <a:pt x="16653933" y="11010900"/>
                    <a:pt x="16543867" y="9127067"/>
                    <a:pt x="16586200" y="7518400"/>
                  </a:cubicBezTo>
                  <a:cubicBezTo>
                    <a:pt x="16628533" y="5909733"/>
                    <a:pt x="16844433" y="3403600"/>
                    <a:pt x="16586200" y="2184400"/>
                  </a:cubicBezTo>
                  <a:cubicBezTo>
                    <a:pt x="16327967" y="965200"/>
                    <a:pt x="15682383" y="584200"/>
                    <a:pt x="15036800" y="203200"/>
                  </a:cubicBezTo>
                </a:path>
              </a:pathLst>
            </a:custGeom>
            <a:solidFill>
              <a:srgbClr val="FF9933">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7" name="Right Arrow 16"/>
            <p:cNvSpPr/>
            <p:nvPr/>
          </p:nvSpPr>
          <p:spPr bwMode="auto">
            <a:xfrm rot="2615095">
              <a:off x="5120640" y="1432561"/>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grpSp>
        <p:nvGrpSpPr>
          <p:cNvPr id="3" name="Group 19"/>
          <p:cNvGrpSpPr/>
          <p:nvPr/>
        </p:nvGrpSpPr>
        <p:grpSpPr>
          <a:xfrm>
            <a:off x="-5649595" y="-2569844"/>
            <a:ext cx="14957425" cy="11807825"/>
            <a:chOff x="-5260975" y="-2181224"/>
            <a:chExt cx="14957425" cy="11807825"/>
          </a:xfrm>
        </p:grpSpPr>
        <p:sp>
          <p:nvSpPr>
            <p:cNvPr id="13" name="Freeform 12"/>
            <p:cNvSpPr/>
            <p:nvPr/>
          </p:nvSpPr>
          <p:spPr bwMode="auto">
            <a:xfrm>
              <a:off x="-5260975" y="-2181224"/>
              <a:ext cx="14957425" cy="11807825"/>
            </a:xfrm>
            <a:custGeom>
              <a:avLst/>
              <a:gdLst>
                <a:gd name="connsiteX0" fmla="*/ 688975 w 14697075"/>
                <a:gd name="connsiteY0" fmla="*/ 790575 h 11369675"/>
                <a:gd name="connsiteX1" fmla="*/ 2174875 w 14697075"/>
                <a:gd name="connsiteY1" fmla="*/ 752475 h 11369675"/>
                <a:gd name="connsiteX2" fmla="*/ 3794125 w 14697075"/>
                <a:gd name="connsiteY2" fmla="*/ 828675 h 11369675"/>
                <a:gd name="connsiteX3" fmla="*/ 4670425 w 14697075"/>
                <a:gd name="connsiteY3" fmla="*/ 1076325 h 11369675"/>
                <a:gd name="connsiteX4" fmla="*/ 4841875 w 14697075"/>
                <a:gd name="connsiteY4" fmla="*/ 1209675 h 11369675"/>
                <a:gd name="connsiteX5" fmla="*/ 7108825 w 14697075"/>
                <a:gd name="connsiteY5" fmla="*/ 3514725 h 11369675"/>
                <a:gd name="connsiteX6" fmla="*/ 9051925 w 14697075"/>
                <a:gd name="connsiteY6" fmla="*/ 4162425 h 11369675"/>
                <a:gd name="connsiteX7" fmla="*/ 10956925 w 14697075"/>
                <a:gd name="connsiteY7" fmla="*/ 6048375 h 11369675"/>
                <a:gd name="connsiteX8" fmla="*/ 11299825 w 14697075"/>
                <a:gd name="connsiteY8" fmla="*/ 7667625 h 11369675"/>
                <a:gd name="connsiteX9" fmla="*/ 14347825 w 14697075"/>
                <a:gd name="connsiteY9" fmla="*/ 10582275 h 11369675"/>
                <a:gd name="connsiteX10" fmla="*/ 13395325 w 14697075"/>
                <a:gd name="connsiteY10" fmla="*/ 10544175 h 11369675"/>
                <a:gd name="connsiteX11" fmla="*/ 5756275 w 14697075"/>
                <a:gd name="connsiteY11" fmla="*/ 10448925 h 11369675"/>
                <a:gd name="connsiteX12" fmla="*/ 803275 w 14697075"/>
                <a:gd name="connsiteY12" fmla="*/ 10544175 h 11369675"/>
                <a:gd name="connsiteX13" fmla="*/ 936625 w 14697075"/>
                <a:gd name="connsiteY13" fmla="*/ 5495925 h 11369675"/>
                <a:gd name="connsiteX14" fmla="*/ 688975 w 14697075"/>
                <a:gd name="connsiteY14" fmla="*/ 790575 h 11369675"/>
                <a:gd name="connsiteX0" fmla="*/ 688975 w 15271750"/>
                <a:gd name="connsiteY0" fmla="*/ 790575 h 11369675"/>
                <a:gd name="connsiteX1" fmla="*/ 2174875 w 15271750"/>
                <a:gd name="connsiteY1" fmla="*/ 752475 h 11369675"/>
                <a:gd name="connsiteX2" fmla="*/ 3794125 w 15271750"/>
                <a:gd name="connsiteY2" fmla="*/ 828675 h 11369675"/>
                <a:gd name="connsiteX3" fmla="*/ 4670425 w 15271750"/>
                <a:gd name="connsiteY3" fmla="*/ 1076325 h 11369675"/>
                <a:gd name="connsiteX4" fmla="*/ 4841875 w 15271750"/>
                <a:gd name="connsiteY4" fmla="*/ 1209675 h 11369675"/>
                <a:gd name="connsiteX5" fmla="*/ 7108825 w 15271750"/>
                <a:gd name="connsiteY5" fmla="*/ 3514725 h 11369675"/>
                <a:gd name="connsiteX6" fmla="*/ 9051925 w 15271750"/>
                <a:gd name="connsiteY6" fmla="*/ 4162425 h 11369675"/>
                <a:gd name="connsiteX7" fmla="*/ 10956925 w 15271750"/>
                <a:gd name="connsiteY7" fmla="*/ 6048375 h 11369675"/>
                <a:gd name="connsiteX8" fmla="*/ 11299825 w 15271750"/>
                <a:gd name="connsiteY8" fmla="*/ 7667625 h 11369675"/>
                <a:gd name="connsiteX9" fmla="*/ 14347825 w 15271750"/>
                <a:gd name="connsiteY9" fmla="*/ 10582275 h 11369675"/>
                <a:gd name="connsiteX10" fmla="*/ 5756275 w 15271750"/>
                <a:gd name="connsiteY10" fmla="*/ 10448925 h 11369675"/>
                <a:gd name="connsiteX11" fmla="*/ 803275 w 15271750"/>
                <a:gd name="connsiteY11" fmla="*/ 10544175 h 11369675"/>
                <a:gd name="connsiteX12" fmla="*/ 936625 w 15271750"/>
                <a:gd name="connsiteY12" fmla="*/ 5495925 h 11369675"/>
                <a:gd name="connsiteX13" fmla="*/ 688975 w 15271750"/>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299825 w 14347825"/>
                <a:gd name="connsiteY8" fmla="*/ 76676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347825"/>
                <a:gd name="connsiteY0" fmla="*/ 790575 h 11369675"/>
                <a:gd name="connsiteX1" fmla="*/ 2174875 w 14347825"/>
                <a:gd name="connsiteY1" fmla="*/ 752475 h 11369675"/>
                <a:gd name="connsiteX2" fmla="*/ 3794125 w 14347825"/>
                <a:gd name="connsiteY2" fmla="*/ 828675 h 11369675"/>
                <a:gd name="connsiteX3" fmla="*/ 4670425 w 14347825"/>
                <a:gd name="connsiteY3" fmla="*/ 1076325 h 11369675"/>
                <a:gd name="connsiteX4" fmla="*/ 4841875 w 14347825"/>
                <a:gd name="connsiteY4" fmla="*/ 1209675 h 11369675"/>
                <a:gd name="connsiteX5" fmla="*/ 7108825 w 14347825"/>
                <a:gd name="connsiteY5" fmla="*/ 3514725 h 11369675"/>
                <a:gd name="connsiteX6" fmla="*/ 9051925 w 14347825"/>
                <a:gd name="connsiteY6" fmla="*/ 4162425 h 11369675"/>
                <a:gd name="connsiteX7" fmla="*/ 10956925 w 14347825"/>
                <a:gd name="connsiteY7" fmla="*/ 6048375 h 11369675"/>
                <a:gd name="connsiteX8" fmla="*/ 11585575 w 14347825"/>
                <a:gd name="connsiteY8" fmla="*/ 7934325 h 11369675"/>
                <a:gd name="connsiteX9" fmla="*/ 14347825 w 14347825"/>
                <a:gd name="connsiteY9" fmla="*/ 10582275 h 11369675"/>
                <a:gd name="connsiteX10" fmla="*/ 5756275 w 14347825"/>
                <a:gd name="connsiteY10" fmla="*/ 10448925 h 11369675"/>
                <a:gd name="connsiteX11" fmla="*/ 803275 w 14347825"/>
                <a:gd name="connsiteY11" fmla="*/ 10544175 h 11369675"/>
                <a:gd name="connsiteX12" fmla="*/ 936625 w 14347825"/>
                <a:gd name="connsiteY12" fmla="*/ 5495925 h 11369675"/>
                <a:gd name="connsiteX13" fmla="*/ 688975 w 143478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4841875 w 14119225"/>
                <a:gd name="connsiteY4" fmla="*/ 1209675 h 11369675"/>
                <a:gd name="connsiteX5" fmla="*/ 7108825 w 14119225"/>
                <a:gd name="connsiteY5" fmla="*/ 3514725 h 11369675"/>
                <a:gd name="connsiteX6" fmla="*/ 9051925 w 14119225"/>
                <a:gd name="connsiteY6" fmla="*/ 4162425 h 11369675"/>
                <a:gd name="connsiteX7" fmla="*/ 10956925 w 14119225"/>
                <a:gd name="connsiteY7" fmla="*/ 6048375 h 11369675"/>
                <a:gd name="connsiteX8" fmla="*/ 11585575 w 14119225"/>
                <a:gd name="connsiteY8" fmla="*/ 7934325 h 11369675"/>
                <a:gd name="connsiteX9" fmla="*/ 14119225 w 14119225"/>
                <a:gd name="connsiteY9" fmla="*/ 10582275 h 11369675"/>
                <a:gd name="connsiteX10" fmla="*/ 5756275 w 14119225"/>
                <a:gd name="connsiteY10" fmla="*/ 10448925 h 11369675"/>
                <a:gd name="connsiteX11" fmla="*/ 803275 w 14119225"/>
                <a:gd name="connsiteY11" fmla="*/ 10544175 h 11369675"/>
                <a:gd name="connsiteX12" fmla="*/ 936625 w 14119225"/>
                <a:gd name="connsiteY12" fmla="*/ 5495925 h 11369675"/>
                <a:gd name="connsiteX13" fmla="*/ 688975 w 14119225"/>
                <a:gd name="connsiteY13"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369675"/>
                <a:gd name="connsiteX1" fmla="*/ 2174875 w 14119225"/>
                <a:gd name="connsiteY1" fmla="*/ 752475 h 11369675"/>
                <a:gd name="connsiteX2" fmla="*/ 3794125 w 14119225"/>
                <a:gd name="connsiteY2" fmla="*/ 828675 h 11369675"/>
                <a:gd name="connsiteX3" fmla="*/ 4670425 w 14119225"/>
                <a:gd name="connsiteY3" fmla="*/ 1076325 h 11369675"/>
                <a:gd name="connsiteX4" fmla="*/ 7108825 w 14119225"/>
                <a:gd name="connsiteY4" fmla="*/ 3514725 h 11369675"/>
                <a:gd name="connsiteX5" fmla="*/ 9051925 w 14119225"/>
                <a:gd name="connsiteY5" fmla="*/ 4162425 h 11369675"/>
                <a:gd name="connsiteX6" fmla="*/ 10956925 w 14119225"/>
                <a:gd name="connsiteY6" fmla="*/ 6048375 h 11369675"/>
                <a:gd name="connsiteX7" fmla="*/ 11585575 w 14119225"/>
                <a:gd name="connsiteY7" fmla="*/ 7934325 h 11369675"/>
                <a:gd name="connsiteX8" fmla="*/ 14119225 w 14119225"/>
                <a:gd name="connsiteY8" fmla="*/ 10582275 h 11369675"/>
                <a:gd name="connsiteX9" fmla="*/ 5756275 w 14119225"/>
                <a:gd name="connsiteY9" fmla="*/ 10448925 h 11369675"/>
                <a:gd name="connsiteX10" fmla="*/ 803275 w 14119225"/>
                <a:gd name="connsiteY10" fmla="*/ 10544175 h 11369675"/>
                <a:gd name="connsiteX11" fmla="*/ 936625 w 14119225"/>
                <a:gd name="connsiteY11" fmla="*/ 5495925 h 11369675"/>
                <a:gd name="connsiteX12" fmla="*/ 688975 w 14119225"/>
                <a:gd name="connsiteY12" fmla="*/ 790575 h 11369675"/>
                <a:gd name="connsiteX0" fmla="*/ 688975 w 14119225"/>
                <a:gd name="connsiteY0" fmla="*/ 790575 h 11455400"/>
                <a:gd name="connsiteX1" fmla="*/ 2174875 w 14119225"/>
                <a:gd name="connsiteY1" fmla="*/ 752475 h 11455400"/>
                <a:gd name="connsiteX2" fmla="*/ 3794125 w 14119225"/>
                <a:gd name="connsiteY2" fmla="*/ 828675 h 11455400"/>
                <a:gd name="connsiteX3" fmla="*/ 4670425 w 14119225"/>
                <a:gd name="connsiteY3" fmla="*/ 1076325 h 11455400"/>
                <a:gd name="connsiteX4" fmla="*/ 7108825 w 14119225"/>
                <a:gd name="connsiteY4" fmla="*/ 3514725 h 11455400"/>
                <a:gd name="connsiteX5" fmla="*/ 9051925 w 14119225"/>
                <a:gd name="connsiteY5" fmla="*/ 4162425 h 11455400"/>
                <a:gd name="connsiteX6" fmla="*/ 10956925 w 14119225"/>
                <a:gd name="connsiteY6" fmla="*/ 6048375 h 11455400"/>
                <a:gd name="connsiteX7" fmla="*/ 11585575 w 14119225"/>
                <a:gd name="connsiteY7" fmla="*/ 7934325 h 11455400"/>
                <a:gd name="connsiteX8" fmla="*/ 14119225 w 14119225"/>
                <a:gd name="connsiteY8" fmla="*/ 10582275 h 11455400"/>
                <a:gd name="connsiteX9" fmla="*/ 5756275 w 14119225"/>
                <a:gd name="connsiteY9" fmla="*/ 10963275 h 11455400"/>
                <a:gd name="connsiteX10" fmla="*/ 803275 w 14119225"/>
                <a:gd name="connsiteY10" fmla="*/ 10544175 h 11455400"/>
                <a:gd name="connsiteX11" fmla="*/ 936625 w 14119225"/>
                <a:gd name="connsiteY11" fmla="*/ 5495925 h 11455400"/>
                <a:gd name="connsiteX12" fmla="*/ 688975 w 14119225"/>
                <a:gd name="connsiteY12" fmla="*/ 790575 h 11455400"/>
                <a:gd name="connsiteX0" fmla="*/ 688975 w 14957425"/>
                <a:gd name="connsiteY0" fmla="*/ 790575 h 11807825"/>
                <a:gd name="connsiteX1" fmla="*/ 2174875 w 14957425"/>
                <a:gd name="connsiteY1" fmla="*/ 752475 h 11807825"/>
                <a:gd name="connsiteX2" fmla="*/ 3794125 w 14957425"/>
                <a:gd name="connsiteY2" fmla="*/ 828675 h 11807825"/>
                <a:gd name="connsiteX3" fmla="*/ 4670425 w 14957425"/>
                <a:gd name="connsiteY3" fmla="*/ 1076325 h 11807825"/>
                <a:gd name="connsiteX4" fmla="*/ 7108825 w 14957425"/>
                <a:gd name="connsiteY4" fmla="*/ 3514725 h 11807825"/>
                <a:gd name="connsiteX5" fmla="*/ 9051925 w 14957425"/>
                <a:gd name="connsiteY5" fmla="*/ 4162425 h 11807825"/>
                <a:gd name="connsiteX6" fmla="*/ 10956925 w 14957425"/>
                <a:gd name="connsiteY6" fmla="*/ 6048375 h 11807825"/>
                <a:gd name="connsiteX7" fmla="*/ 11585575 w 14957425"/>
                <a:gd name="connsiteY7" fmla="*/ 7934325 h 11807825"/>
                <a:gd name="connsiteX8" fmla="*/ 14957425 w 14957425"/>
                <a:gd name="connsiteY8" fmla="*/ 11344275 h 11807825"/>
                <a:gd name="connsiteX9" fmla="*/ 5756275 w 14957425"/>
                <a:gd name="connsiteY9" fmla="*/ 10963275 h 11807825"/>
                <a:gd name="connsiteX10" fmla="*/ 803275 w 14957425"/>
                <a:gd name="connsiteY10" fmla="*/ 10544175 h 11807825"/>
                <a:gd name="connsiteX11" fmla="*/ 936625 w 14957425"/>
                <a:gd name="connsiteY11" fmla="*/ 5495925 h 11807825"/>
                <a:gd name="connsiteX12" fmla="*/ 688975 w 14957425"/>
                <a:gd name="connsiteY12" fmla="*/ 790575 h 1180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57425" h="11807825">
                  <a:moveTo>
                    <a:pt x="688975" y="790575"/>
                  </a:moveTo>
                  <a:cubicBezTo>
                    <a:pt x="895350" y="0"/>
                    <a:pt x="1657350" y="746125"/>
                    <a:pt x="2174875" y="752475"/>
                  </a:cubicBezTo>
                  <a:cubicBezTo>
                    <a:pt x="2692400" y="758825"/>
                    <a:pt x="3378200" y="774700"/>
                    <a:pt x="3794125" y="828675"/>
                  </a:cubicBezTo>
                  <a:cubicBezTo>
                    <a:pt x="4210050" y="882650"/>
                    <a:pt x="4117975" y="628650"/>
                    <a:pt x="4670425" y="1076325"/>
                  </a:cubicBezTo>
                  <a:cubicBezTo>
                    <a:pt x="5413375" y="1790700"/>
                    <a:pt x="6397625" y="2790825"/>
                    <a:pt x="7108825" y="3514725"/>
                  </a:cubicBezTo>
                  <a:cubicBezTo>
                    <a:pt x="7715250" y="4102100"/>
                    <a:pt x="8562975" y="3606800"/>
                    <a:pt x="9051925" y="4162425"/>
                  </a:cubicBezTo>
                  <a:cubicBezTo>
                    <a:pt x="9559925" y="4641850"/>
                    <a:pt x="9972675" y="5083175"/>
                    <a:pt x="10956925" y="6048375"/>
                  </a:cubicBezTo>
                  <a:cubicBezTo>
                    <a:pt x="11464925" y="6518275"/>
                    <a:pt x="10887075" y="7216775"/>
                    <a:pt x="11585575" y="7934325"/>
                  </a:cubicBezTo>
                  <a:cubicBezTo>
                    <a:pt x="12284075" y="8613775"/>
                    <a:pt x="13766800" y="10118725"/>
                    <a:pt x="14957425" y="11344275"/>
                  </a:cubicBezTo>
                  <a:cubicBezTo>
                    <a:pt x="14033500" y="11807825"/>
                    <a:pt x="8115300" y="11096625"/>
                    <a:pt x="5756275" y="10963275"/>
                  </a:cubicBezTo>
                  <a:cubicBezTo>
                    <a:pt x="3397250" y="10829925"/>
                    <a:pt x="1606550" y="11455400"/>
                    <a:pt x="803275" y="10544175"/>
                  </a:cubicBezTo>
                  <a:cubicBezTo>
                    <a:pt x="0" y="9632950"/>
                    <a:pt x="955675" y="7124700"/>
                    <a:pt x="936625" y="5495925"/>
                  </a:cubicBezTo>
                  <a:cubicBezTo>
                    <a:pt x="917575" y="3867150"/>
                    <a:pt x="482600" y="1581150"/>
                    <a:pt x="688975" y="790575"/>
                  </a:cubicBezTo>
                  <a:close/>
                </a:path>
              </a:pathLst>
            </a:custGeom>
            <a:solidFill>
              <a:srgbClr val="92D050">
                <a:alpha val="50000"/>
              </a:srgbClr>
            </a:solidFill>
            <a:ln w="76200" cap="flat" cmpd="sng" algn="ctr">
              <a:solidFill>
                <a:schemeClr val="tx1">
                  <a:alpha val="50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18" name="Right Arrow 17"/>
            <p:cNvSpPr/>
            <p:nvPr/>
          </p:nvSpPr>
          <p:spPr bwMode="auto">
            <a:xfrm rot="13429258">
              <a:off x="2087880" y="4206240"/>
              <a:ext cx="1584960" cy="716280"/>
            </a:xfrm>
            <a:prstGeom prst="rightArrow">
              <a:avLst/>
            </a:prstGeom>
            <a:solidFill>
              <a:srgbClr val="FF0000"/>
            </a:solidFill>
            <a:ln w="38100" cap="flat" cmpd="sng" algn="ctr">
              <a:solidFill>
                <a:schemeClr val="tx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grpSp>
      <p:cxnSp>
        <p:nvCxnSpPr>
          <p:cNvPr id="8" name="Straight Arrow Connector 7"/>
          <p:cNvCxnSpPr/>
          <p:nvPr/>
        </p:nvCxnSpPr>
        <p:spPr bwMode="auto">
          <a:xfrm rot="16200000" flipV="1">
            <a:off x="2956560" y="179832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9" name="Straight Arrow Connector 8"/>
          <p:cNvCxnSpPr/>
          <p:nvPr/>
        </p:nvCxnSpPr>
        <p:spPr bwMode="auto">
          <a:xfrm>
            <a:off x="2301240" y="112776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0" name="Straight Arrow Connector 9"/>
          <p:cNvCxnSpPr/>
          <p:nvPr/>
        </p:nvCxnSpPr>
        <p:spPr bwMode="auto">
          <a:xfrm rot="16200000" flipV="1">
            <a:off x="5105400" y="3977640"/>
            <a:ext cx="365760" cy="36576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cxnSp>
        <p:nvCxnSpPr>
          <p:cNvPr id="11" name="Straight Arrow Connector 10"/>
          <p:cNvCxnSpPr/>
          <p:nvPr/>
        </p:nvCxnSpPr>
        <p:spPr bwMode="auto">
          <a:xfrm>
            <a:off x="6431280" y="5227320"/>
            <a:ext cx="396240" cy="3810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5400000" algn="t" rotWithShape="0">
              <a:prstClr val="black">
                <a:alpha val="40000"/>
              </a:prstClr>
            </a:outerShdw>
          </a:effectLst>
        </p:spPr>
      </p:cxnSp>
      <p:sp>
        <p:nvSpPr>
          <p:cNvPr id="12" name="TextBox 11"/>
          <p:cNvSpPr txBox="1"/>
          <p:nvPr/>
        </p:nvSpPr>
        <p:spPr>
          <a:xfrm>
            <a:off x="1478280" y="1386840"/>
            <a:ext cx="263652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Ridge</a:t>
            </a:r>
            <a:endParaRPr lang="en-US" dirty="0">
              <a:effectLst>
                <a:outerShdw blurRad="38100" dist="38100" dir="2700000" algn="tl">
                  <a:srgbClr val="000000">
                    <a:alpha val="43137"/>
                  </a:srgbClr>
                </a:outerShdw>
              </a:effectLst>
            </a:endParaRPr>
          </a:p>
        </p:txBody>
      </p:sp>
      <p:sp>
        <p:nvSpPr>
          <p:cNvPr id="15" name="TextBox 14"/>
          <p:cNvSpPr txBox="1"/>
          <p:nvPr/>
        </p:nvSpPr>
        <p:spPr>
          <a:xfrm>
            <a:off x="4693920" y="4358640"/>
            <a:ext cx="263652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Basins fill with volcanics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http://clasticdetritus.files.wordpress.com/2008/04/sfs16a.jpg"/>
          <p:cNvPicPr>
            <a:picLocks noChangeAspect="1" noChangeArrowheads="1"/>
          </p:cNvPicPr>
          <p:nvPr/>
        </p:nvPicPr>
        <p:blipFill>
          <a:blip r:embed="rId3"/>
          <a:srcRect l="6800" t="3680" r="45200" b="67520"/>
          <a:stretch>
            <a:fillRect/>
          </a:stretch>
        </p:blipFill>
        <p:spPr bwMode="auto">
          <a:xfrm>
            <a:off x="0" y="0"/>
            <a:ext cx="9144000" cy="6858000"/>
          </a:xfrm>
          <a:prstGeom prst="rect">
            <a:avLst/>
          </a:prstGeom>
          <a:noFill/>
        </p:spPr>
      </p:pic>
      <p:sp>
        <p:nvSpPr>
          <p:cNvPr id="3" name="TextBox 2"/>
          <p:cNvSpPr txBox="1"/>
          <p:nvPr/>
        </p:nvSpPr>
        <p:spPr>
          <a:xfrm>
            <a:off x="464820" y="0"/>
            <a:ext cx="2499360" cy="954107"/>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Continental Borderland</a:t>
            </a:r>
            <a:endParaRPr lang="en-US" dirty="0">
              <a:effectLst>
                <a:outerShdw blurRad="38100" dist="38100" dir="2700000" algn="tl">
                  <a:srgbClr val="000000">
                    <a:alpha val="43137"/>
                  </a:srgbClr>
                </a:outerShdw>
              </a:effectLst>
            </a:endParaRPr>
          </a:p>
        </p:txBody>
      </p:sp>
      <p:sp>
        <p:nvSpPr>
          <p:cNvPr id="4" name="Freeform 3"/>
          <p:cNvSpPr/>
          <p:nvPr/>
        </p:nvSpPr>
        <p:spPr bwMode="auto">
          <a:xfrm>
            <a:off x="1066800" y="5080"/>
            <a:ext cx="5836920" cy="4864100"/>
          </a:xfrm>
          <a:custGeom>
            <a:avLst/>
            <a:gdLst>
              <a:gd name="connsiteX0" fmla="*/ 2346960 w 5836920"/>
              <a:gd name="connsiteY0" fmla="*/ 391160 h 4864100"/>
              <a:gd name="connsiteX1" fmla="*/ 1798320 w 5836920"/>
              <a:gd name="connsiteY1" fmla="*/ 787400 h 4864100"/>
              <a:gd name="connsiteX2" fmla="*/ 1310640 w 5836920"/>
              <a:gd name="connsiteY2" fmla="*/ 1046480 h 4864100"/>
              <a:gd name="connsiteX3" fmla="*/ 1127760 w 5836920"/>
              <a:gd name="connsiteY3" fmla="*/ 1198880 h 4864100"/>
              <a:gd name="connsiteX4" fmla="*/ 777240 w 5836920"/>
              <a:gd name="connsiteY4" fmla="*/ 1534160 h 4864100"/>
              <a:gd name="connsiteX5" fmla="*/ 457200 w 5836920"/>
              <a:gd name="connsiteY5" fmla="*/ 2189480 h 4864100"/>
              <a:gd name="connsiteX6" fmla="*/ 213360 w 5836920"/>
              <a:gd name="connsiteY6" fmla="*/ 2387600 h 4864100"/>
              <a:gd name="connsiteX7" fmla="*/ 121920 w 5836920"/>
              <a:gd name="connsiteY7" fmla="*/ 2860040 h 4864100"/>
              <a:gd name="connsiteX8" fmla="*/ 45720 w 5836920"/>
              <a:gd name="connsiteY8" fmla="*/ 3561080 h 4864100"/>
              <a:gd name="connsiteX9" fmla="*/ 396240 w 5836920"/>
              <a:gd name="connsiteY9" fmla="*/ 3957320 h 4864100"/>
              <a:gd name="connsiteX10" fmla="*/ 487680 w 5836920"/>
              <a:gd name="connsiteY10" fmla="*/ 4612640 h 4864100"/>
              <a:gd name="connsiteX11" fmla="*/ 685800 w 5836920"/>
              <a:gd name="connsiteY11" fmla="*/ 4841240 h 4864100"/>
              <a:gd name="connsiteX12" fmla="*/ 1066800 w 5836920"/>
              <a:gd name="connsiteY12" fmla="*/ 4749800 h 4864100"/>
              <a:gd name="connsiteX13" fmla="*/ 1691640 w 5836920"/>
              <a:gd name="connsiteY13" fmla="*/ 4719320 h 4864100"/>
              <a:gd name="connsiteX14" fmla="*/ 2331720 w 5836920"/>
              <a:gd name="connsiteY14" fmla="*/ 4551680 h 4864100"/>
              <a:gd name="connsiteX15" fmla="*/ 2743200 w 5836920"/>
              <a:gd name="connsiteY15" fmla="*/ 3881120 h 4864100"/>
              <a:gd name="connsiteX16" fmla="*/ 3291840 w 5836920"/>
              <a:gd name="connsiteY16" fmla="*/ 3317240 h 4864100"/>
              <a:gd name="connsiteX17" fmla="*/ 3840480 w 5836920"/>
              <a:gd name="connsiteY17" fmla="*/ 2707640 h 4864100"/>
              <a:gd name="connsiteX18" fmla="*/ 3962400 w 5836920"/>
              <a:gd name="connsiteY18" fmla="*/ 2463800 h 4864100"/>
              <a:gd name="connsiteX19" fmla="*/ 4328160 w 5836920"/>
              <a:gd name="connsiteY19" fmla="*/ 2219960 h 4864100"/>
              <a:gd name="connsiteX20" fmla="*/ 4663440 w 5836920"/>
              <a:gd name="connsiteY20" fmla="*/ 1854200 h 4864100"/>
              <a:gd name="connsiteX21" fmla="*/ 5135880 w 5836920"/>
              <a:gd name="connsiteY21" fmla="*/ 1610360 h 4864100"/>
              <a:gd name="connsiteX22" fmla="*/ 5791200 w 5836920"/>
              <a:gd name="connsiteY22" fmla="*/ 1412240 h 4864100"/>
              <a:gd name="connsiteX23" fmla="*/ 5410200 w 5836920"/>
              <a:gd name="connsiteY23" fmla="*/ 1016000 h 4864100"/>
              <a:gd name="connsiteX24" fmla="*/ 4953000 w 5836920"/>
              <a:gd name="connsiteY24" fmla="*/ 863600 h 4864100"/>
              <a:gd name="connsiteX25" fmla="*/ 4084320 w 5836920"/>
              <a:gd name="connsiteY25" fmla="*/ 574040 h 4864100"/>
              <a:gd name="connsiteX26" fmla="*/ 3657600 w 5836920"/>
              <a:gd name="connsiteY26" fmla="*/ 406400 h 4864100"/>
              <a:gd name="connsiteX27" fmla="*/ 3291840 w 5836920"/>
              <a:gd name="connsiteY27" fmla="*/ 269240 h 4864100"/>
              <a:gd name="connsiteX28" fmla="*/ 3413760 w 5836920"/>
              <a:gd name="connsiteY28" fmla="*/ 40640 h 4864100"/>
              <a:gd name="connsiteX29" fmla="*/ 3215640 w 5836920"/>
              <a:gd name="connsiteY29" fmla="*/ 25400 h 4864100"/>
              <a:gd name="connsiteX30" fmla="*/ 2956560 w 5836920"/>
              <a:gd name="connsiteY30" fmla="*/ 116840 h 4864100"/>
              <a:gd name="connsiteX31" fmla="*/ 2529840 w 5836920"/>
              <a:gd name="connsiteY31" fmla="*/ 208280 h 4864100"/>
              <a:gd name="connsiteX32" fmla="*/ 2346960 w 5836920"/>
              <a:gd name="connsiteY32" fmla="*/ 391160 h 486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836920" h="4864100">
                <a:moveTo>
                  <a:pt x="2346960" y="391160"/>
                </a:moveTo>
                <a:cubicBezTo>
                  <a:pt x="2225040" y="487680"/>
                  <a:pt x="1971040" y="678180"/>
                  <a:pt x="1798320" y="787400"/>
                </a:cubicBezTo>
                <a:cubicBezTo>
                  <a:pt x="1625600" y="896620"/>
                  <a:pt x="1422400" y="977900"/>
                  <a:pt x="1310640" y="1046480"/>
                </a:cubicBezTo>
                <a:cubicBezTo>
                  <a:pt x="1198880" y="1115060"/>
                  <a:pt x="1216660" y="1117600"/>
                  <a:pt x="1127760" y="1198880"/>
                </a:cubicBezTo>
                <a:cubicBezTo>
                  <a:pt x="1038860" y="1280160"/>
                  <a:pt x="889000" y="1369060"/>
                  <a:pt x="777240" y="1534160"/>
                </a:cubicBezTo>
                <a:cubicBezTo>
                  <a:pt x="665480" y="1699260"/>
                  <a:pt x="551180" y="2047240"/>
                  <a:pt x="457200" y="2189480"/>
                </a:cubicBezTo>
                <a:cubicBezTo>
                  <a:pt x="363220" y="2331720"/>
                  <a:pt x="269240" y="2275840"/>
                  <a:pt x="213360" y="2387600"/>
                </a:cubicBezTo>
                <a:cubicBezTo>
                  <a:pt x="157480" y="2499360"/>
                  <a:pt x="149860" y="2664460"/>
                  <a:pt x="121920" y="2860040"/>
                </a:cubicBezTo>
                <a:cubicBezTo>
                  <a:pt x="93980" y="3055620"/>
                  <a:pt x="0" y="3378200"/>
                  <a:pt x="45720" y="3561080"/>
                </a:cubicBezTo>
                <a:cubicBezTo>
                  <a:pt x="91440" y="3743960"/>
                  <a:pt x="322580" y="3782060"/>
                  <a:pt x="396240" y="3957320"/>
                </a:cubicBezTo>
                <a:cubicBezTo>
                  <a:pt x="469900" y="4132580"/>
                  <a:pt x="439420" y="4465320"/>
                  <a:pt x="487680" y="4612640"/>
                </a:cubicBezTo>
                <a:cubicBezTo>
                  <a:pt x="535940" y="4759960"/>
                  <a:pt x="589280" y="4818380"/>
                  <a:pt x="685800" y="4841240"/>
                </a:cubicBezTo>
                <a:cubicBezTo>
                  <a:pt x="782320" y="4864100"/>
                  <a:pt x="899160" y="4770120"/>
                  <a:pt x="1066800" y="4749800"/>
                </a:cubicBezTo>
                <a:cubicBezTo>
                  <a:pt x="1234440" y="4729480"/>
                  <a:pt x="1480820" y="4752340"/>
                  <a:pt x="1691640" y="4719320"/>
                </a:cubicBezTo>
                <a:cubicBezTo>
                  <a:pt x="1902460" y="4686300"/>
                  <a:pt x="2156460" y="4691380"/>
                  <a:pt x="2331720" y="4551680"/>
                </a:cubicBezTo>
                <a:cubicBezTo>
                  <a:pt x="2506980" y="4411980"/>
                  <a:pt x="2583180" y="4086860"/>
                  <a:pt x="2743200" y="3881120"/>
                </a:cubicBezTo>
                <a:cubicBezTo>
                  <a:pt x="2903220" y="3675380"/>
                  <a:pt x="3108960" y="3512820"/>
                  <a:pt x="3291840" y="3317240"/>
                </a:cubicBezTo>
                <a:cubicBezTo>
                  <a:pt x="3474720" y="3121660"/>
                  <a:pt x="3728720" y="2849880"/>
                  <a:pt x="3840480" y="2707640"/>
                </a:cubicBezTo>
                <a:cubicBezTo>
                  <a:pt x="3952240" y="2565400"/>
                  <a:pt x="3881120" y="2545080"/>
                  <a:pt x="3962400" y="2463800"/>
                </a:cubicBezTo>
                <a:cubicBezTo>
                  <a:pt x="4043680" y="2382520"/>
                  <a:pt x="4211320" y="2321560"/>
                  <a:pt x="4328160" y="2219960"/>
                </a:cubicBezTo>
                <a:cubicBezTo>
                  <a:pt x="4445000" y="2118360"/>
                  <a:pt x="4528820" y="1955800"/>
                  <a:pt x="4663440" y="1854200"/>
                </a:cubicBezTo>
                <a:cubicBezTo>
                  <a:pt x="4798060" y="1752600"/>
                  <a:pt x="4947920" y="1684020"/>
                  <a:pt x="5135880" y="1610360"/>
                </a:cubicBezTo>
                <a:cubicBezTo>
                  <a:pt x="5323840" y="1536700"/>
                  <a:pt x="5745480" y="1511300"/>
                  <a:pt x="5791200" y="1412240"/>
                </a:cubicBezTo>
                <a:cubicBezTo>
                  <a:pt x="5836920" y="1313180"/>
                  <a:pt x="5549900" y="1107440"/>
                  <a:pt x="5410200" y="1016000"/>
                </a:cubicBezTo>
                <a:cubicBezTo>
                  <a:pt x="5270500" y="924560"/>
                  <a:pt x="4953000" y="863600"/>
                  <a:pt x="4953000" y="863600"/>
                </a:cubicBezTo>
                <a:lnTo>
                  <a:pt x="4084320" y="574040"/>
                </a:lnTo>
                <a:cubicBezTo>
                  <a:pt x="3868420" y="497840"/>
                  <a:pt x="3657600" y="406400"/>
                  <a:pt x="3657600" y="406400"/>
                </a:cubicBezTo>
                <a:cubicBezTo>
                  <a:pt x="3525520" y="355600"/>
                  <a:pt x="3332480" y="330200"/>
                  <a:pt x="3291840" y="269240"/>
                </a:cubicBezTo>
                <a:cubicBezTo>
                  <a:pt x="3251200" y="208280"/>
                  <a:pt x="3426460" y="81280"/>
                  <a:pt x="3413760" y="40640"/>
                </a:cubicBezTo>
                <a:cubicBezTo>
                  <a:pt x="3401060" y="0"/>
                  <a:pt x="3291840" y="12700"/>
                  <a:pt x="3215640" y="25400"/>
                </a:cubicBezTo>
                <a:cubicBezTo>
                  <a:pt x="3139440" y="38100"/>
                  <a:pt x="3070860" y="86360"/>
                  <a:pt x="2956560" y="116840"/>
                </a:cubicBezTo>
                <a:cubicBezTo>
                  <a:pt x="2842260" y="147320"/>
                  <a:pt x="2631440" y="160020"/>
                  <a:pt x="2529840" y="208280"/>
                </a:cubicBezTo>
                <a:cubicBezTo>
                  <a:pt x="2428240" y="256540"/>
                  <a:pt x="2468880" y="294640"/>
                  <a:pt x="2346960" y="391160"/>
                </a:cubicBezTo>
                <a:close/>
              </a:path>
            </a:pathLst>
          </a:custGeom>
          <a:noFill/>
          <a:ln w="38100" cap="flat" cmpd="sng" algn="ctr">
            <a:solidFill>
              <a:schemeClr val="bg1"/>
            </a:solidFill>
            <a:prstDash val="solid"/>
            <a:round/>
            <a:headEnd type="none" w="med" len="med"/>
            <a:tailEnd type="triangle" w="med" len="med"/>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1" name="Picture 3"/>
          <p:cNvPicPr>
            <a:picLocks noChangeAspect="1" noChangeArrowheads="1"/>
          </p:cNvPicPr>
          <p:nvPr/>
        </p:nvPicPr>
        <p:blipFill>
          <a:blip r:embed="rId3"/>
          <a:srcRect/>
          <a:stretch>
            <a:fillRect/>
          </a:stretch>
        </p:blipFill>
        <p:spPr bwMode="auto">
          <a:xfrm>
            <a:off x="0" y="0"/>
            <a:ext cx="9144000" cy="6856413"/>
          </a:xfrm>
          <a:prstGeom prst="rect">
            <a:avLst/>
          </a:prstGeom>
          <a:noFill/>
          <a:ln w="38100">
            <a:noFill/>
            <a:miter lim="800000"/>
            <a:headEnd/>
            <a:tailEnd/>
          </a:ln>
          <a:effectLst/>
        </p:spPr>
      </p:pic>
      <p:sp>
        <p:nvSpPr>
          <p:cNvPr id="283652" name="Text Box 4"/>
          <p:cNvSpPr txBox="1">
            <a:spLocks noChangeArrowheads="1"/>
          </p:cNvSpPr>
          <p:nvPr/>
        </p:nvSpPr>
        <p:spPr bwMode="auto">
          <a:xfrm>
            <a:off x="-228600" y="4191000"/>
            <a:ext cx="3810000" cy="946150"/>
          </a:xfrm>
          <a:prstGeom prst="rect">
            <a:avLst/>
          </a:prstGeom>
          <a:noFill/>
          <a:ln w="38100">
            <a:noFill/>
            <a:miter lim="800000"/>
            <a:headEnd/>
            <a:tailEnd/>
          </a:ln>
          <a:effectLst/>
        </p:spPr>
        <p:txBody>
          <a:bodyPr>
            <a:spAutoFit/>
          </a:bodyPr>
          <a:lstStyle/>
          <a:p>
            <a:pPr>
              <a:spcBef>
                <a:spcPct val="50000"/>
              </a:spcBef>
            </a:pPr>
            <a:r>
              <a:rPr lang="en-US" dirty="0">
                <a:solidFill>
                  <a:schemeClr val="tx1"/>
                </a:solidFill>
              </a:rPr>
              <a:t>Neogene volcanic centers (black)</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1602" name="Picture 2"/>
          <p:cNvPicPr>
            <a:picLocks noChangeAspect="1" noChangeArrowheads="1"/>
          </p:cNvPicPr>
          <p:nvPr/>
        </p:nvPicPr>
        <p:blipFill>
          <a:blip r:embed="rId3"/>
          <a:srcRect/>
          <a:stretch>
            <a:fillRect/>
          </a:stretch>
        </p:blipFill>
        <p:spPr bwMode="auto">
          <a:xfrm>
            <a:off x="1371600" y="0"/>
            <a:ext cx="6410325" cy="6858000"/>
          </a:xfrm>
          <a:prstGeom prst="rect">
            <a:avLst/>
          </a:prstGeom>
          <a:noFill/>
          <a:ln w="38100">
            <a:noFill/>
            <a:miter lim="800000"/>
            <a:headEnd/>
            <a:tailEnd/>
          </a:ln>
          <a:effectLst/>
        </p:spPr>
      </p:pic>
      <p:sp>
        <p:nvSpPr>
          <p:cNvPr id="3" name="TextBox 2"/>
          <p:cNvSpPr txBox="1"/>
          <p:nvPr/>
        </p:nvSpPr>
        <p:spPr>
          <a:xfrm>
            <a:off x="2438400" y="3962400"/>
            <a:ext cx="2895600" cy="461665"/>
          </a:xfrm>
          <a:prstGeom prst="rect">
            <a:avLst/>
          </a:prstGeom>
          <a:solidFill>
            <a:schemeClr val="bg1"/>
          </a:solid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Mantle upwelling</a:t>
            </a:r>
            <a:endParaRPr lang="en-US" sz="2400"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2255520" y="2331720"/>
            <a:ext cx="1737360" cy="307777"/>
          </a:xfrm>
          <a:prstGeom prst="rect">
            <a:avLst/>
          </a:prstGeom>
          <a:solidFill>
            <a:srgbClr val="01D1B8"/>
          </a:solidFill>
        </p:spPr>
        <p:txBody>
          <a:bodyPr wrap="square" rtlCol="0">
            <a:spAutoFit/>
          </a:bodyPr>
          <a:lstStyle/>
          <a:p>
            <a:r>
              <a:rPr lang="en-US" sz="1400" dirty="0" smtClean="0">
                <a:solidFill>
                  <a:srgbClr val="FF0000"/>
                </a:solidFill>
                <a:effectLst>
                  <a:outerShdw blurRad="38100" dist="38100" dir="2700000" algn="tl">
                    <a:srgbClr val="000000">
                      <a:alpha val="43137"/>
                    </a:srgbClr>
                  </a:outerShdw>
                </a:effectLst>
              </a:rPr>
              <a:t>San Andreas Fault</a:t>
            </a:r>
            <a:endParaRPr lang="en-US" sz="14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1676400" y="5168900"/>
            <a:ext cx="5943600" cy="946150"/>
          </a:xfrm>
          <a:prstGeom prst="rect">
            <a:avLst/>
          </a:prstGeom>
          <a:noFill/>
          <a:ln w="38100">
            <a:noFill/>
            <a:miter lim="800000"/>
            <a:headEnd/>
            <a:tailEnd/>
          </a:ln>
          <a:effectLst/>
        </p:spPr>
        <p:txBody>
          <a:bodyPr>
            <a:spAutoFit/>
          </a:bodyPr>
          <a:lstStyle/>
          <a:p>
            <a:pPr>
              <a:spcBef>
                <a:spcPct val="50000"/>
              </a:spcBef>
            </a:pPr>
            <a:r>
              <a:rPr lang="en-US" dirty="0">
                <a:solidFill>
                  <a:schemeClr val="tx1"/>
                </a:solidFill>
              </a:rPr>
              <a:t>Transtensional basins open in continental borderland</a:t>
            </a:r>
          </a:p>
        </p:txBody>
      </p:sp>
      <p:pic>
        <p:nvPicPr>
          <p:cNvPr id="1026" name="Picture 2" descr="C:\Gary's Work\Geology 150\Late Cenozoic.bmp"/>
          <p:cNvPicPr>
            <a:picLocks noChangeAspect="1" noChangeArrowheads="1"/>
          </p:cNvPicPr>
          <p:nvPr/>
        </p:nvPicPr>
        <p:blipFill>
          <a:blip r:embed="rId3"/>
          <a:srcRect/>
          <a:stretch>
            <a:fillRect/>
          </a:stretch>
        </p:blipFill>
        <p:spPr bwMode="auto">
          <a:xfrm>
            <a:off x="0" y="1885511"/>
            <a:ext cx="9144000" cy="3086977"/>
          </a:xfrm>
          <a:prstGeom prst="rect">
            <a:avLst/>
          </a:prstGeom>
          <a:noFill/>
        </p:spPr>
      </p:pic>
      <p:sp>
        <p:nvSpPr>
          <p:cNvPr id="5" name="Rectangle 4"/>
          <p:cNvSpPr/>
          <p:nvPr/>
        </p:nvSpPr>
        <p:spPr bwMode="auto">
          <a:xfrm>
            <a:off x="0" y="1264920"/>
            <a:ext cx="2529840" cy="1249680"/>
          </a:xfrm>
          <a:prstGeom prst="rect">
            <a:avLst/>
          </a:prstGeom>
          <a:solidFill>
            <a:schemeClr val="bg1"/>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6" name="TextBox 5"/>
          <p:cNvSpPr txBox="1"/>
          <p:nvPr/>
        </p:nvSpPr>
        <p:spPr>
          <a:xfrm>
            <a:off x="-365760" y="1158240"/>
            <a:ext cx="3124200" cy="830997"/>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Transtensional Basin</a:t>
            </a:r>
            <a:endParaRPr lang="en-US" sz="2400"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3048000" y="1386840"/>
            <a:ext cx="3535680" cy="461665"/>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Transpressional Ridge</a:t>
            </a:r>
            <a:endParaRPr lang="en-US" sz="2400" dirty="0">
              <a:solidFill>
                <a:srgbClr val="FF0000"/>
              </a:solidFill>
              <a:effectLst>
                <a:outerShdw blurRad="38100" dist="38100" dir="2700000" algn="tl">
                  <a:srgbClr val="000000">
                    <a:alpha val="43137"/>
                  </a:srgbClr>
                </a:outerShdw>
              </a:effectLst>
            </a:endParaRPr>
          </a:p>
        </p:txBody>
      </p:sp>
      <p:cxnSp>
        <p:nvCxnSpPr>
          <p:cNvPr id="9" name="Straight Arrow Connector 8"/>
          <p:cNvCxnSpPr/>
          <p:nvPr/>
        </p:nvCxnSpPr>
        <p:spPr bwMode="auto">
          <a:xfrm rot="16200000" flipH="1">
            <a:off x="1501140" y="2110739"/>
            <a:ext cx="896623" cy="546104"/>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algn="l" rotWithShape="0">
              <a:prstClr val="black">
                <a:alpha val="40000"/>
              </a:prstClr>
            </a:outerShdw>
          </a:effectLst>
        </p:spPr>
      </p:cxnSp>
      <p:cxnSp>
        <p:nvCxnSpPr>
          <p:cNvPr id="11" name="Straight Arrow Connector 10"/>
          <p:cNvCxnSpPr/>
          <p:nvPr/>
        </p:nvCxnSpPr>
        <p:spPr bwMode="auto">
          <a:xfrm rot="5400000">
            <a:off x="2283460" y="1902460"/>
            <a:ext cx="1097280" cy="58420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5" name="Text Box 3"/>
          <p:cNvSpPr txBox="1">
            <a:spLocks noChangeArrowheads="1"/>
          </p:cNvSpPr>
          <p:nvPr/>
        </p:nvSpPr>
        <p:spPr bwMode="auto">
          <a:xfrm>
            <a:off x="1600200" y="5346700"/>
            <a:ext cx="5943600" cy="523220"/>
          </a:xfrm>
          <a:prstGeom prst="rect">
            <a:avLst/>
          </a:prstGeom>
          <a:noFill/>
          <a:ln w="38100">
            <a:noFill/>
            <a:miter lim="800000"/>
            <a:headEnd/>
            <a:tailEnd/>
          </a:ln>
          <a:effectLst/>
        </p:spPr>
        <p:txBody>
          <a:bodyPr>
            <a:spAutoFit/>
          </a:bodyPr>
          <a:lstStyle/>
          <a:p>
            <a:pPr>
              <a:spcBef>
                <a:spcPct val="50000"/>
              </a:spcBef>
            </a:pPr>
            <a:r>
              <a:rPr lang="en-US" dirty="0" smtClean="0">
                <a:solidFill>
                  <a:schemeClr val="tx1"/>
                </a:solidFill>
              </a:rPr>
              <a:t>Stress patterns can change</a:t>
            </a:r>
            <a:endParaRPr lang="en-US" dirty="0">
              <a:solidFill>
                <a:schemeClr val="tx1"/>
              </a:solidFill>
            </a:endParaRPr>
          </a:p>
        </p:txBody>
      </p:sp>
      <p:pic>
        <p:nvPicPr>
          <p:cNvPr id="1026" name="Picture 2" descr="C:\Gary's Work\Geology 150\Late Cenozoic.bmp"/>
          <p:cNvPicPr>
            <a:picLocks noChangeAspect="1" noChangeArrowheads="1"/>
          </p:cNvPicPr>
          <p:nvPr/>
        </p:nvPicPr>
        <p:blipFill>
          <a:blip r:embed="rId3"/>
          <a:srcRect/>
          <a:stretch>
            <a:fillRect/>
          </a:stretch>
        </p:blipFill>
        <p:spPr bwMode="auto">
          <a:xfrm>
            <a:off x="0" y="1885511"/>
            <a:ext cx="9144000" cy="3086977"/>
          </a:xfrm>
          <a:prstGeom prst="rect">
            <a:avLst/>
          </a:prstGeom>
          <a:noFill/>
        </p:spPr>
      </p:pic>
      <p:sp>
        <p:nvSpPr>
          <p:cNvPr id="5" name="Rectangle 4"/>
          <p:cNvSpPr/>
          <p:nvPr/>
        </p:nvSpPr>
        <p:spPr bwMode="auto">
          <a:xfrm>
            <a:off x="0" y="1264920"/>
            <a:ext cx="2529840" cy="1249680"/>
          </a:xfrm>
          <a:prstGeom prst="rect">
            <a:avLst/>
          </a:prstGeom>
          <a:solidFill>
            <a:schemeClr val="bg1"/>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6" name="TextBox 5"/>
          <p:cNvSpPr txBox="1"/>
          <p:nvPr/>
        </p:nvSpPr>
        <p:spPr>
          <a:xfrm>
            <a:off x="0" y="675640"/>
            <a:ext cx="4340860" cy="1200329"/>
          </a:xfrm>
          <a:prstGeom prst="rect">
            <a:avLst/>
          </a:prstGeom>
          <a:noFill/>
        </p:spPr>
        <p:txBody>
          <a:bodyPr wrap="square" rtlCol="0">
            <a:spAutoFit/>
          </a:bodyPr>
          <a:lstStyle/>
          <a:p>
            <a:r>
              <a:rPr lang="en-US" sz="2400" dirty="0" smtClean="0">
                <a:solidFill>
                  <a:srgbClr val="FF0000"/>
                </a:solidFill>
                <a:effectLst>
                  <a:outerShdw blurRad="38100" dist="38100" dir="2700000" algn="tl">
                    <a:srgbClr val="000000">
                      <a:alpha val="43137"/>
                    </a:srgbClr>
                  </a:outerShdw>
                </a:effectLst>
              </a:rPr>
              <a:t>Transtensional Basin can become Transpressional Ridge</a:t>
            </a:r>
            <a:endParaRPr lang="en-US" sz="2400" dirty="0">
              <a:solidFill>
                <a:srgbClr val="FF0000"/>
              </a:solidFill>
              <a:effectLst>
                <a:outerShdw blurRad="38100" dist="38100" dir="2700000" algn="tl">
                  <a:srgbClr val="000000">
                    <a:alpha val="43137"/>
                  </a:srgbClr>
                </a:outerShdw>
              </a:effectLst>
            </a:endParaRPr>
          </a:p>
        </p:txBody>
      </p:sp>
      <p:cxnSp>
        <p:nvCxnSpPr>
          <p:cNvPr id="9" name="Straight Arrow Connector 8"/>
          <p:cNvCxnSpPr/>
          <p:nvPr/>
        </p:nvCxnSpPr>
        <p:spPr bwMode="auto">
          <a:xfrm rot="16200000" flipH="1">
            <a:off x="1752602" y="2362197"/>
            <a:ext cx="927101" cy="12705"/>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islands3"/>
          <p:cNvPicPr>
            <a:picLocks noChangeAspect="1" noChangeArrowheads="1"/>
          </p:cNvPicPr>
          <p:nvPr/>
        </p:nvPicPr>
        <p:blipFill>
          <a:blip r:embed="rId3"/>
          <a:srcRect l="16667"/>
          <a:stretch>
            <a:fillRect/>
          </a:stretch>
        </p:blipFill>
        <p:spPr bwMode="auto">
          <a:xfrm>
            <a:off x="0" y="0"/>
            <a:ext cx="9144000" cy="6826250"/>
          </a:xfrm>
          <a:prstGeom prst="rect">
            <a:avLst/>
          </a:prstGeom>
          <a:noFill/>
          <a:effectLst>
            <a:outerShdw blurRad="50800" dist="76200" dir="2700000" algn="tl" rotWithShape="0">
              <a:prstClr val="black">
                <a:alpha val="40000"/>
              </a:prstClr>
            </a:outerShdw>
          </a:effectLst>
        </p:spPr>
      </p:pic>
      <p:sp>
        <p:nvSpPr>
          <p:cNvPr id="3" name="TextBox 2"/>
          <p:cNvSpPr txBox="1"/>
          <p:nvPr/>
        </p:nvSpPr>
        <p:spPr>
          <a:xfrm>
            <a:off x="1676400" y="1905000"/>
            <a:ext cx="3810000" cy="523220"/>
          </a:xfrm>
          <a:prstGeom prst="rect">
            <a:avLst/>
          </a:prstGeom>
          <a:noFill/>
        </p:spPr>
        <p:txBody>
          <a:bodyPr wrap="square" rtlCol="0">
            <a:spAutoFit/>
          </a:bodyPr>
          <a:lstStyle/>
          <a:p>
            <a:r>
              <a:rPr lang="en-US" spc="600" dirty="0" smtClean="0">
                <a:solidFill>
                  <a:srgbClr val="FF0000"/>
                </a:solidFill>
                <a:effectLst>
                  <a:outerShdw blurRad="38100" dist="38100" dir="2700000" algn="tl">
                    <a:srgbClr val="000000">
                      <a:alpha val="43137"/>
                    </a:srgbClr>
                  </a:outerShdw>
                </a:effectLst>
              </a:rPr>
              <a:t>Santarosae</a:t>
            </a:r>
            <a:endParaRPr lang="en-US" spc="600" dirty="0">
              <a:solidFill>
                <a:srgbClr val="FF0000"/>
              </a:solidFill>
              <a:effectLst>
                <a:outerShdw blurRad="38100" dist="38100" dir="2700000" algn="tl">
                  <a:srgbClr val="000000">
                    <a:alpha val="43137"/>
                  </a:srgbClr>
                </a:outerShdw>
              </a:effectLst>
            </a:endParaRPr>
          </a:p>
        </p:txBody>
      </p:sp>
      <p:sp>
        <p:nvSpPr>
          <p:cNvPr id="4" name="Left Brace 3"/>
          <p:cNvSpPr/>
          <p:nvPr/>
        </p:nvSpPr>
        <p:spPr bwMode="auto">
          <a:xfrm rot="5400000">
            <a:off x="3276600" y="0"/>
            <a:ext cx="609600" cy="5486400"/>
          </a:xfrm>
          <a:prstGeom prst="leftBrace">
            <a:avLst>
              <a:gd name="adj1" fmla="val 120833"/>
              <a:gd name="adj2" fmla="val 50000"/>
            </a:avLst>
          </a:prstGeom>
          <a:noFill/>
          <a:ln w="44450" cap="flat" cmpd="sng" algn="ctr">
            <a:solidFill>
              <a:srgbClr val="FF0000"/>
            </a:solidFill>
            <a:prstDash val="solid"/>
            <a:round/>
            <a:headEnd type="none" w="med" len="med"/>
            <a:tailEnd type="none" w="med" len="med"/>
          </a:ln>
          <a:effectLst>
            <a:outerShdw blurRad="50800" dist="508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sbisland04full"/>
          <p:cNvPicPr>
            <a:picLocks noChangeAspect="1" noChangeArrowheads="1"/>
          </p:cNvPicPr>
          <p:nvPr/>
        </p:nvPicPr>
        <p:blipFill>
          <a:blip r:embed="rId3"/>
          <a:srcRect/>
          <a:stretch>
            <a:fillRect/>
          </a:stretch>
        </p:blipFill>
        <p:spPr bwMode="auto">
          <a:xfrm>
            <a:off x="-838200" y="0"/>
            <a:ext cx="10292361" cy="6858000"/>
          </a:xfrm>
          <a:prstGeom prst="rect">
            <a:avLst/>
          </a:prstGeom>
          <a:noFill/>
        </p:spPr>
      </p:pic>
      <p:sp>
        <p:nvSpPr>
          <p:cNvPr id="250883" name="Text Box 3"/>
          <p:cNvSpPr txBox="1">
            <a:spLocks noChangeArrowheads="1"/>
          </p:cNvSpPr>
          <p:nvPr/>
        </p:nvSpPr>
        <p:spPr bwMode="auto">
          <a:xfrm>
            <a:off x="3143250" y="2133600"/>
            <a:ext cx="2857500" cy="523220"/>
          </a:xfrm>
          <a:prstGeom prst="rect">
            <a:avLst/>
          </a:prstGeom>
          <a:noFill/>
          <a:ln w="38100">
            <a:noFill/>
            <a:miter lim="800000"/>
            <a:headEnd/>
            <a:tailEnd/>
          </a:ln>
          <a:effectLst/>
        </p:spPr>
        <p:txBody>
          <a:bodyPr wrap="square">
            <a:spAutoFit/>
          </a:bodyPr>
          <a:lstStyle/>
          <a:p>
            <a:pPr>
              <a:spcBef>
                <a:spcPct val="50000"/>
              </a:spcBef>
            </a:pPr>
            <a:r>
              <a:rPr lang="en-US" dirty="0" smtClean="0">
                <a:effectLst>
                  <a:outerShdw blurRad="38100" dist="38100" dir="2700000" algn="tl">
                    <a:srgbClr val="000000">
                      <a:alpha val="43137"/>
                    </a:srgbClr>
                  </a:outerShdw>
                </a:effectLst>
              </a:rPr>
              <a:t>Small and Dry</a:t>
            </a:r>
            <a:endParaRPr lang="en-US" dirty="0">
              <a:effectLst>
                <a:outerShdw blurRad="38100" dist="38100" dir="2700000" algn="tl">
                  <a:srgbClr val="000000">
                    <a:alpha val="43137"/>
                  </a:srgbClr>
                </a:outerShdw>
              </a:effectLst>
            </a:endParaRPr>
          </a:p>
        </p:txBody>
      </p:sp>
      <p:pic>
        <p:nvPicPr>
          <p:cNvPr id="4" name="Picture 2" descr="sbisland04full"/>
          <p:cNvPicPr>
            <a:picLocks noChangeAspect="1" noChangeArrowheads="1"/>
          </p:cNvPicPr>
          <p:nvPr/>
        </p:nvPicPr>
        <p:blipFill>
          <a:blip r:embed="rId3"/>
          <a:srcRect t="85555" r="85933" b="10000"/>
          <a:stretch>
            <a:fillRect/>
          </a:stretch>
        </p:blipFill>
        <p:spPr bwMode="auto">
          <a:xfrm>
            <a:off x="8153400" y="6553200"/>
            <a:ext cx="1447800" cy="30480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2" descr="los_angeles_26dec97.jpg (30643 bytes)"/>
          <p:cNvPicPr>
            <a:picLocks noChangeAspect="1" noChangeArrowheads="1"/>
          </p:cNvPicPr>
          <p:nvPr/>
        </p:nvPicPr>
        <p:blipFill>
          <a:blip r:embed="rId3"/>
          <a:srcRect/>
          <a:stretch>
            <a:fillRect/>
          </a:stretch>
        </p:blipFill>
        <p:spPr bwMode="auto">
          <a:xfrm>
            <a:off x="0" y="1143000"/>
            <a:ext cx="9144000" cy="3856038"/>
          </a:xfrm>
          <a:prstGeom prst="rect">
            <a:avLst/>
          </a:prstGeom>
          <a:noFill/>
        </p:spPr>
      </p:pic>
      <p:sp>
        <p:nvSpPr>
          <p:cNvPr id="342019" name="Text Box 3"/>
          <p:cNvSpPr txBox="1">
            <a:spLocks noChangeArrowheads="1"/>
          </p:cNvSpPr>
          <p:nvPr/>
        </p:nvSpPr>
        <p:spPr bwMode="auto">
          <a:xfrm>
            <a:off x="603250" y="5461000"/>
            <a:ext cx="7937500" cy="954107"/>
          </a:xfrm>
          <a:prstGeom prst="rect">
            <a:avLst/>
          </a:prstGeom>
          <a:noFill/>
          <a:ln w="38100">
            <a:noFill/>
            <a:miter lim="800000"/>
            <a:headEnd/>
            <a:tailEnd/>
          </a:ln>
          <a:effectLst/>
        </p:spPr>
        <p:txBody>
          <a:bodyPr wrap="square">
            <a:spAutoFit/>
          </a:bodyPr>
          <a:lstStyle/>
          <a:p>
            <a:pPr>
              <a:spcBef>
                <a:spcPct val="50000"/>
              </a:spcBef>
            </a:pPr>
            <a:r>
              <a:rPr lang="en-US" dirty="0" smtClean="0"/>
              <a:t>Santarosae and Santa </a:t>
            </a:r>
            <a:r>
              <a:rPr lang="en-US" dirty="0"/>
              <a:t>Monica </a:t>
            </a:r>
            <a:r>
              <a:rPr lang="en-US" dirty="0" smtClean="0"/>
              <a:t>Mountains share recent history, not </a:t>
            </a:r>
            <a:r>
              <a:rPr lang="en-US" smtClean="0"/>
              <a:t>ancient history</a:t>
            </a:r>
            <a:endParaRPr lang="en-US" dirty="0"/>
          </a:p>
        </p:txBody>
      </p:sp>
      <p:sp>
        <p:nvSpPr>
          <p:cNvPr id="4" name="TextBox 3"/>
          <p:cNvSpPr txBox="1"/>
          <p:nvPr/>
        </p:nvSpPr>
        <p:spPr>
          <a:xfrm rot="19954978">
            <a:off x="4948848" y="2039265"/>
            <a:ext cx="35179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 Monica Mts.</a:t>
            </a:r>
            <a:endParaRPr lang="en-US" dirty="0">
              <a:effectLst>
                <a:outerShdw blurRad="38100" dist="38100" dir="2700000" algn="tl">
                  <a:srgbClr val="000000">
                    <a:alpha val="43137"/>
                  </a:srgbClr>
                </a:outerShdw>
              </a:effectLst>
            </a:endParaRPr>
          </a:p>
        </p:txBody>
      </p:sp>
      <p:sp>
        <p:nvSpPr>
          <p:cNvPr id="5" name="TextBox 4"/>
          <p:cNvSpPr txBox="1"/>
          <p:nvPr/>
        </p:nvSpPr>
        <p:spPr>
          <a:xfrm rot="19857867">
            <a:off x="2289586" y="3610921"/>
            <a:ext cx="2730182"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Santarosae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pic>
        <p:nvPicPr>
          <p:cNvPr id="5123" name="Picture 3" descr="Channel_Islands_lrg"/>
          <p:cNvPicPr>
            <a:picLocks noChangeAspect="1" noChangeArrowheads="1"/>
          </p:cNvPicPr>
          <p:nvPr/>
        </p:nvPicPr>
        <p:blipFill>
          <a:blip r:embed="rId3"/>
          <a:srcRect l="89166" b="64044"/>
          <a:stretch>
            <a:fillRect/>
          </a:stretch>
        </p:blipFill>
        <p:spPr bwMode="auto">
          <a:xfrm rot="608380">
            <a:off x="-835025" y="-854075"/>
            <a:ext cx="10439400" cy="9939338"/>
          </a:xfrm>
          <a:prstGeom prst="rect">
            <a:avLst/>
          </a:prstGeom>
          <a:noFill/>
        </p:spPr>
      </p:pic>
      <p:sp>
        <p:nvSpPr>
          <p:cNvPr id="5122" name="Text Box 2"/>
          <p:cNvSpPr txBox="1">
            <a:spLocks noChangeArrowheads="1"/>
          </p:cNvSpPr>
          <p:nvPr/>
        </p:nvSpPr>
        <p:spPr bwMode="auto">
          <a:xfrm>
            <a:off x="0" y="1828800"/>
            <a:ext cx="9144000" cy="1006475"/>
          </a:xfrm>
          <a:prstGeom prst="rect">
            <a:avLst/>
          </a:prstGeom>
          <a:noFill/>
          <a:ln w="9525">
            <a:noFill/>
            <a:miter lim="800000"/>
            <a:headEnd/>
            <a:tailEnd/>
          </a:ln>
          <a:effectLst/>
        </p:spPr>
        <p:txBody>
          <a:bodyPr>
            <a:spAutoFit/>
          </a:bodyPr>
          <a:lstStyle/>
          <a:p>
            <a:pPr>
              <a:spcBef>
                <a:spcPct val="50000"/>
              </a:spcBef>
            </a:pPr>
            <a:r>
              <a:rPr lang="en-US" sz="6000" b="0" dirty="0"/>
              <a:t>ANACAPA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ap of _anacapa island"/>
          <p:cNvPicPr>
            <a:picLocks noChangeAspect="1" noChangeArrowheads="1"/>
          </p:cNvPicPr>
          <p:nvPr/>
        </p:nvPicPr>
        <p:blipFill>
          <a:blip r:embed="rId3"/>
          <a:srcRect/>
          <a:stretch>
            <a:fillRect/>
          </a:stretch>
        </p:blipFill>
        <p:spPr bwMode="auto">
          <a:xfrm>
            <a:off x="0" y="1600200"/>
            <a:ext cx="9144000" cy="3319463"/>
          </a:xfrm>
          <a:prstGeom prst="rect">
            <a:avLst/>
          </a:prstGeom>
          <a:noFill/>
        </p:spPr>
      </p:pic>
      <p:sp>
        <p:nvSpPr>
          <p:cNvPr id="2053" name="Text Box 5"/>
          <p:cNvSpPr txBox="1">
            <a:spLocks noChangeArrowheads="1"/>
          </p:cNvSpPr>
          <p:nvPr/>
        </p:nvSpPr>
        <p:spPr bwMode="auto">
          <a:xfrm>
            <a:off x="0" y="5562600"/>
            <a:ext cx="9144000" cy="519113"/>
          </a:xfrm>
          <a:prstGeom prst="rect">
            <a:avLst/>
          </a:prstGeom>
          <a:noFill/>
          <a:ln w="9525">
            <a:noFill/>
            <a:miter lim="800000"/>
            <a:headEnd/>
            <a:tailEnd/>
          </a:ln>
          <a:effectLst/>
        </p:spPr>
        <p:txBody>
          <a:bodyPr>
            <a:spAutoFit/>
          </a:bodyPr>
          <a:lstStyle/>
          <a:p>
            <a:pPr>
              <a:spcBef>
                <a:spcPct val="50000"/>
              </a:spcBef>
            </a:pPr>
            <a:r>
              <a:rPr lang="en-US"/>
              <a:t>Three islands comprise Anacapa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descr="Anacapa Island  looking west from Inspiration Point, NPFCROP.JPG - 48862 Bytes"/>
          <p:cNvPicPr>
            <a:picLocks noChangeAspect="1" noChangeArrowheads="1"/>
          </p:cNvPicPr>
          <p:nvPr/>
        </p:nvPicPr>
        <p:blipFill>
          <a:blip r:embed="rId3"/>
          <a:srcRect/>
          <a:stretch>
            <a:fillRect/>
          </a:stretch>
        </p:blipFill>
        <p:spPr bwMode="auto">
          <a:xfrm>
            <a:off x="0" y="769937"/>
            <a:ext cx="9144000" cy="5318125"/>
          </a:xfrm>
          <a:prstGeom prst="rect">
            <a:avLst/>
          </a:prstGeom>
          <a:noFill/>
        </p:spPr>
      </p:pic>
      <p:sp>
        <p:nvSpPr>
          <p:cNvPr id="4" name="TextBox 3"/>
          <p:cNvSpPr txBox="1"/>
          <p:nvPr/>
        </p:nvSpPr>
        <p:spPr>
          <a:xfrm>
            <a:off x="5384800" y="5435600"/>
            <a:ext cx="34290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Inspiration Point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descr="Anacapa Island  looking west from Inspiration Point, NPFCROP.JPG - 48862 Bytes"/>
          <p:cNvPicPr>
            <a:picLocks noChangeAspect="1" noChangeArrowheads="1"/>
          </p:cNvPicPr>
          <p:nvPr/>
        </p:nvPicPr>
        <p:blipFill>
          <a:blip r:embed="rId3"/>
          <a:srcRect/>
          <a:stretch>
            <a:fillRect/>
          </a:stretch>
        </p:blipFill>
        <p:spPr bwMode="auto">
          <a:xfrm>
            <a:off x="0" y="769937"/>
            <a:ext cx="9144000" cy="5318125"/>
          </a:xfrm>
          <a:prstGeom prst="rect">
            <a:avLst/>
          </a:prstGeom>
          <a:noFill/>
        </p:spPr>
      </p:pic>
      <p:sp>
        <p:nvSpPr>
          <p:cNvPr id="4" name="TextBox 3"/>
          <p:cNvSpPr txBox="1"/>
          <p:nvPr/>
        </p:nvSpPr>
        <p:spPr>
          <a:xfrm>
            <a:off x="5384800" y="5435600"/>
            <a:ext cx="34290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Inspiration Point</a:t>
            </a:r>
            <a:endParaRPr lang="en-US" dirty="0">
              <a:effectLst>
                <a:outerShdw blurRad="38100" dist="38100" dir="2700000" algn="tl">
                  <a:srgbClr val="000000">
                    <a:alpha val="43137"/>
                  </a:srgbClr>
                </a:outerShdw>
              </a:effectLst>
            </a:endParaRPr>
          </a:p>
        </p:txBody>
      </p:sp>
      <p:sp>
        <p:nvSpPr>
          <p:cNvPr id="5" name="TextBox 4"/>
          <p:cNvSpPr txBox="1"/>
          <p:nvPr/>
        </p:nvSpPr>
        <p:spPr>
          <a:xfrm rot="153662">
            <a:off x="1409700" y="1663700"/>
            <a:ext cx="3810000" cy="461665"/>
          </a:xfrm>
          <a:prstGeom prst="rect">
            <a:avLst/>
          </a:prstGeom>
          <a:noFill/>
        </p:spPr>
        <p:txBody>
          <a:bodyPr wrap="square" rtlCol="0">
            <a:spAutoFit/>
          </a:bodyPr>
          <a:lstStyle/>
          <a:p>
            <a:r>
              <a:rPr lang="en-US" sz="2400" spc="600" dirty="0" smtClean="0">
                <a:solidFill>
                  <a:schemeClr val="tx1"/>
                </a:solidFill>
              </a:rPr>
              <a:t>Marine terrace</a:t>
            </a:r>
            <a:endParaRPr lang="en-US" sz="2400" spc="600"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descr="Anacapa Island  looking west from Inspiration Point, NPFCROP.JPG - 48862 Bytes"/>
          <p:cNvPicPr>
            <a:picLocks noChangeAspect="1" noChangeArrowheads="1"/>
          </p:cNvPicPr>
          <p:nvPr/>
        </p:nvPicPr>
        <p:blipFill>
          <a:blip r:embed="rId3"/>
          <a:srcRect/>
          <a:stretch>
            <a:fillRect/>
          </a:stretch>
        </p:blipFill>
        <p:spPr bwMode="auto">
          <a:xfrm>
            <a:off x="0" y="769937"/>
            <a:ext cx="9144000" cy="5318125"/>
          </a:xfrm>
          <a:prstGeom prst="rect">
            <a:avLst/>
          </a:prstGeom>
          <a:noFill/>
        </p:spPr>
      </p:pic>
      <p:sp>
        <p:nvSpPr>
          <p:cNvPr id="4" name="Cloud Callout 3"/>
          <p:cNvSpPr/>
          <p:nvPr/>
        </p:nvSpPr>
        <p:spPr bwMode="auto">
          <a:xfrm flipH="1">
            <a:off x="4114800" y="1531937"/>
            <a:ext cx="3467100" cy="1282700"/>
          </a:xfrm>
          <a:prstGeom prst="cloudCallout">
            <a:avLst>
              <a:gd name="adj1" fmla="val 65717"/>
              <a:gd name="adj2" fmla="val 52146"/>
            </a:avLst>
          </a:prstGeom>
          <a:solidFill>
            <a:schemeClr val="bg1"/>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Arial" charset="0"/>
            </a:endParaRPr>
          </a:p>
        </p:txBody>
      </p:sp>
      <p:sp>
        <p:nvSpPr>
          <p:cNvPr id="5" name="TextBox 4"/>
          <p:cNvSpPr txBox="1"/>
          <p:nvPr/>
        </p:nvSpPr>
        <p:spPr>
          <a:xfrm>
            <a:off x="4343400" y="1633537"/>
            <a:ext cx="3009900" cy="923330"/>
          </a:xfrm>
          <a:prstGeom prst="rect">
            <a:avLst/>
          </a:prstGeom>
          <a:noFill/>
        </p:spPr>
        <p:txBody>
          <a:bodyPr wrap="square" rtlCol="0">
            <a:spAutoFit/>
          </a:bodyPr>
          <a:lstStyle/>
          <a:p>
            <a:r>
              <a:rPr lang="en-US" sz="1800" dirty="0" smtClean="0">
                <a:solidFill>
                  <a:schemeClr val="tx1"/>
                </a:solidFill>
              </a:rPr>
              <a:t>Oh yes! This is much better than the proposal I was expecting!</a:t>
            </a:r>
            <a:endParaRPr lang="en-US" sz="1800" dirty="0">
              <a:solidFill>
                <a:schemeClr val="tx1"/>
              </a:solidFill>
            </a:endParaRPr>
          </a:p>
        </p:txBody>
      </p:sp>
      <p:sp>
        <p:nvSpPr>
          <p:cNvPr id="6" name="TextBox 5"/>
          <p:cNvSpPr txBox="1"/>
          <p:nvPr/>
        </p:nvSpPr>
        <p:spPr>
          <a:xfrm>
            <a:off x="5384800" y="5435600"/>
            <a:ext cx="3429000" cy="523220"/>
          </a:xfrm>
          <a:prstGeom prst="rect">
            <a:avLst/>
          </a:prstGeom>
          <a:noFill/>
        </p:spPr>
        <p:txBody>
          <a:bodyPr wrap="square" rtlCol="0">
            <a:spAutoFit/>
          </a:bodyPr>
          <a:lstStyle/>
          <a:p>
            <a:r>
              <a:rPr lang="en-US" dirty="0" smtClean="0">
                <a:effectLst>
                  <a:outerShdw blurRad="38100" dist="38100" dir="2700000" algn="tl">
                    <a:srgbClr val="000000">
                      <a:alpha val="43137"/>
                    </a:srgbClr>
                  </a:outerShdw>
                </a:effectLst>
              </a:rPr>
              <a:t>Inspiration Point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descr="View from Inspiration Point, afternoon. Channel Islands National Park"/>
          <p:cNvPicPr>
            <a:picLocks noChangeAspect="1" noChangeArrowheads="1"/>
          </p:cNvPicPr>
          <p:nvPr/>
        </p:nvPicPr>
        <p:blipFill>
          <a:blip r:embed="rId3"/>
          <a:srcRect b="2593"/>
          <a:stretch>
            <a:fillRect/>
          </a:stretch>
        </p:blipFill>
        <p:spPr bwMode="auto">
          <a:xfrm>
            <a:off x="2438400" y="0"/>
            <a:ext cx="4683125" cy="66802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Channel between East Anacapa and Middle Anacapa at low tide. Channel Islands National Park"/>
          <p:cNvPicPr>
            <a:picLocks noChangeAspect="1" noChangeArrowheads="1"/>
          </p:cNvPicPr>
          <p:nvPr/>
        </p:nvPicPr>
        <p:blipFill>
          <a:blip r:embed="rId3"/>
          <a:srcRect t="3274" b="3427"/>
          <a:stretch>
            <a:fillRect/>
          </a:stretch>
        </p:blipFill>
        <p:spPr bwMode="auto">
          <a:xfrm>
            <a:off x="0" y="533400"/>
            <a:ext cx="9144000" cy="57912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2" descr="http://channelislands.noaa.gov/manplan/pk_images/5.jpg"/>
          <p:cNvPicPr>
            <a:picLocks noChangeAspect="1" noChangeArrowheads="1"/>
          </p:cNvPicPr>
          <p:nvPr/>
        </p:nvPicPr>
        <p:blipFill>
          <a:blip r:embed="rId3"/>
          <a:srcRect/>
          <a:stretch>
            <a:fillRect/>
          </a:stretch>
        </p:blipFill>
        <p:spPr bwMode="auto">
          <a:xfrm>
            <a:off x="-4457700" y="-2915272"/>
            <a:ext cx="16649699" cy="11830672"/>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http://szhpphotoweb.net/Anacapa%20and%20Christina%27s%20wedding/anacapa%20025.JPG"/>
          <p:cNvPicPr>
            <a:picLocks noChangeAspect="1" noChangeArrowheads="1"/>
          </p:cNvPicPr>
          <p:nvPr/>
        </p:nvPicPr>
        <p:blipFill>
          <a:blip r:embed="rId3"/>
          <a:srcRect/>
          <a:stretch>
            <a:fillRect/>
          </a:stretch>
        </p:blipFill>
        <p:spPr bwMode="auto">
          <a:xfrm>
            <a:off x="-165100" y="-1206500"/>
            <a:ext cx="11430000" cy="85725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Channel Islands NPS - SBI aerial"/>
          <p:cNvPicPr>
            <a:picLocks noChangeAspect="1" noChangeArrowheads="1"/>
          </p:cNvPicPr>
          <p:nvPr/>
        </p:nvPicPr>
        <p:blipFill>
          <a:blip r:embed="rId3"/>
          <a:srcRect/>
          <a:stretch>
            <a:fillRect/>
          </a:stretch>
        </p:blipFill>
        <p:spPr bwMode="auto">
          <a:xfrm>
            <a:off x="0" y="0"/>
            <a:ext cx="9957670" cy="6858000"/>
          </a:xfrm>
          <a:prstGeom prst="rect">
            <a:avLst/>
          </a:prstGeom>
          <a:noFill/>
        </p:spPr>
      </p:pic>
      <p:sp>
        <p:nvSpPr>
          <p:cNvPr id="336899" name="Text Box 3"/>
          <p:cNvSpPr txBox="1">
            <a:spLocks noChangeArrowheads="1"/>
          </p:cNvSpPr>
          <p:nvPr/>
        </p:nvSpPr>
        <p:spPr bwMode="auto">
          <a:xfrm>
            <a:off x="3048000" y="2362200"/>
            <a:ext cx="2514600" cy="519112"/>
          </a:xfrm>
          <a:prstGeom prst="rect">
            <a:avLst/>
          </a:prstGeom>
          <a:noFill/>
          <a:ln w="38100">
            <a:noFill/>
            <a:miter lim="800000"/>
            <a:headEnd/>
            <a:tailEnd/>
          </a:ln>
          <a:effectLst/>
        </p:spPr>
        <p:txBody>
          <a:bodyPr wrap="square">
            <a:spAutoFit/>
          </a:bodyPr>
          <a:lstStyle/>
          <a:p>
            <a:pPr>
              <a:spcBef>
                <a:spcPct val="50000"/>
              </a:spcBef>
            </a:pPr>
            <a:r>
              <a:rPr lang="en-US" dirty="0">
                <a:effectLst>
                  <a:outerShdw blurRad="38100" dist="38100" dir="2700000" algn="tl">
                    <a:srgbClr val="000000">
                      <a:alpha val="43137"/>
                    </a:srgbClr>
                  </a:outerShdw>
                </a:effectLst>
              </a:rPr>
              <a:t>No </a:t>
            </a:r>
            <a:r>
              <a:rPr lang="en-US" dirty="0" smtClean="0">
                <a:effectLst>
                  <a:outerShdw blurRad="38100" dist="38100" dir="2700000" algn="tl">
                    <a:srgbClr val="000000">
                      <a:alpha val="43137"/>
                    </a:srgbClr>
                  </a:outerShdw>
                </a:effectLst>
              </a:rPr>
              <a:t>rivers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60" name="Picture 4"/>
          <p:cNvPicPr>
            <a:picLocks noChangeAspect="1" noChangeArrowheads="1"/>
          </p:cNvPicPr>
          <p:nvPr/>
        </p:nvPicPr>
        <p:blipFill>
          <a:blip r:embed="rId3" cstate="print"/>
          <a:srcRect/>
          <a:stretch>
            <a:fillRect/>
          </a:stretch>
        </p:blipFill>
        <p:spPr bwMode="auto">
          <a:xfrm>
            <a:off x="-609600" y="0"/>
            <a:ext cx="10287000" cy="6858000"/>
          </a:xfrm>
          <a:prstGeom prst="rect">
            <a:avLst/>
          </a:prstGeom>
          <a:noFill/>
          <a:ln w="9525">
            <a:noFill/>
            <a:miter lim="800000"/>
            <a:headEnd/>
            <a:tailEnd/>
          </a:ln>
          <a:effectLst/>
        </p:spPr>
      </p:pic>
      <p:sp>
        <p:nvSpPr>
          <p:cNvPr id="301058" name="AutoShape 2" descr="http://www.panoramio.com/photos/original/1058579.jpg"/>
          <p:cNvSpPr>
            <a:spLocks noChangeAspect="1" noChangeArrowheads="1"/>
          </p:cNvSpPr>
          <p:nvPr/>
        </p:nvSpPr>
        <p:spPr bwMode="auto">
          <a:xfrm>
            <a:off x="63500" y="-136525"/>
            <a:ext cx="11649075" cy="77628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0" y="0"/>
            <a:ext cx="10147300" cy="7607300"/>
          </a:xfrm>
          <a:prstGeom prst="rect">
            <a:avLst/>
          </a:prstGeom>
          <a:noFill/>
          <a:ln w="9525">
            <a:noFill/>
            <a:miter lim="800000"/>
            <a:headEnd/>
            <a:tailEnd/>
          </a:ln>
          <a:effectLst/>
        </p:spPr>
      </p:pic>
      <p:sp>
        <p:nvSpPr>
          <p:cNvPr id="3" name="TextBox 2"/>
          <p:cNvSpPr txBox="1"/>
          <p:nvPr/>
        </p:nvSpPr>
        <p:spPr>
          <a:xfrm>
            <a:off x="5196840" y="6396335"/>
            <a:ext cx="3947160" cy="461665"/>
          </a:xfrm>
          <a:prstGeom prst="rect">
            <a:avLst/>
          </a:prstGeom>
          <a:noFill/>
        </p:spPr>
        <p:txBody>
          <a:bodyPr wrap="square" rtlCol="0">
            <a:spAutoFit/>
          </a:bodyPr>
          <a:lstStyle/>
          <a:p>
            <a:r>
              <a:rPr lang="en-US" sz="2400" dirty="0" smtClean="0"/>
              <a:t>Cathedral Cove, Anacapa</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Geologic map of Anacapa Island"/>
          <p:cNvPicPr>
            <a:picLocks noChangeAspect="1" noChangeArrowheads="1"/>
          </p:cNvPicPr>
          <p:nvPr/>
        </p:nvPicPr>
        <p:blipFill>
          <a:blip r:embed="rId3"/>
          <a:srcRect/>
          <a:stretch>
            <a:fillRect/>
          </a:stretch>
        </p:blipFill>
        <p:spPr bwMode="auto">
          <a:xfrm>
            <a:off x="0" y="990600"/>
            <a:ext cx="9144000" cy="5005388"/>
          </a:xfrm>
          <a:prstGeom prst="rect">
            <a:avLst/>
          </a:prstGeom>
          <a:noFill/>
        </p:spPr>
      </p:pic>
      <p:sp>
        <p:nvSpPr>
          <p:cNvPr id="3" name="TextBox 2"/>
          <p:cNvSpPr txBox="1"/>
          <p:nvPr/>
        </p:nvSpPr>
        <p:spPr>
          <a:xfrm rot="19914282">
            <a:off x="4191000" y="3352800"/>
            <a:ext cx="3992880" cy="523220"/>
          </a:xfrm>
          <a:prstGeom prst="rect">
            <a:avLst/>
          </a:prstGeom>
          <a:noFill/>
        </p:spPr>
        <p:txBody>
          <a:bodyPr wrap="square" rtlCol="0">
            <a:spAutoFit/>
          </a:bodyPr>
          <a:lstStyle/>
          <a:p>
            <a:r>
              <a:rPr lang="en-US" spc="600" dirty="0" smtClean="0">
                <a:effectLst>
                  <a:outerShdw blurRad="38100" dist="38100" dir="2700000" algn="tl">
                    <a:srgbClr val="000000">
                      <a:alpha val="43137"/>
                    </a:srgbClr>
                  </a:outerShdw>
                </a:effectLst>
              </a:rPr>
              <a:t>anticline</a:t>
            </a:r>
            <a:endParaRPr lang="en-US" spc="6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hannel Islands NPS - Anacapa aerial"/>
          <p:cNvPicPr>
            <a:picLocks noChangeAspect="1" noChangeArrowheads="1"/>
          </p:cNvPicPr>
          <p:nvPr/>
        </p:nvPicPr>
        <p:blipFill>
          <a:blip r:embed="rId3"/>
          <a:srcRect/>
          <a:stretch>
            <a:fillRect/>
          </a:stretch>
        </p:blipFill>
        <p:spPr bwMode="auto">
          <a:xfrm>
            <a:off x="0" y="381000"/>
            <a:ext cx="9144000" cy="6107113"/>
          </a:xfrm>
          <a:prstGeom prst="rect">
            <a:avLst/>
          </a:prstGeom>
          <a:noFill/>
        </p:spPr>
      </p:pic>
      <p:sp>
        <p:nvSpPr>
          <p:cNvPr id="18436" name="Line 4"/>
          <p:cNvSpPr>
            <a:spLocks noChangeShapeType="1"/>
          </p:cNvSpPr>
          <p:nvPr/>
        </p:nvSpPr>
        <p:spPr bwMode="auto">
          <a:xfrm>
            <a:off x="6629400" y="2895600"/>
            <a:ext cx="231775" cy="1068388"/>
          </a:xfrm>
          <a:prstGeom prst="line">
            <a:avLst/>
          </a:prstGeom>
          <a:noFill/>
          <a:ln w="38100">
            <a:solidFill>
              <a:srgbClr val="FF0000"/>
            </a:solidFill>
            <a:round/>
            <a:headEnd/>
            <a:tailEnd type="triangle" w="med" len="med"/>
          </a:ln>
          <a:effectLst/>
        </p:spPr>
        <p:txBody>
          <a:bodyPr/>
          <a:lstStyle/>
          <a:p>
            <a:endParaRPr lang="en-US"/>
          </a:p>
        </p:txBody>
      </p:sp>
      <p:sp>
        <p:nvSpPr>
          <p:cNvPr id="18437" name="Text Box 5"/>
          <p:cNvSpPr txBox="1">
            <a:spLocks noChangeArrowheads="1"/>
          </p:cNvSpPr>
          <p:nvPr/>
        </p:nvSpPr>
        <p:spPr bwMode="auto">
          <a:xfrm>
            <a:off x="4953000" y="1905000"/>
            <a:ext cx="3048000" cy="946150"/>
          </a:xfrm>
          <a:prstGeom prst="rect">
            <a:avLst/>
          </a:prstGeom>
          <a:noFill/>
          <a:ln w="38100">
            <a:noFill/>
            <a:miter lim="800000"/>
            <a:headEnd/>
            <a:tailEnd/>
          </a:ln>
          <a:effectLst/>
        </p:spPr>
        <p:txBody>
          <a:bodyPr>
            <a:spAutoFit/>
          </a:bodyPr>
          <a:lstStyle/>
          <a:p>
            <a:pPr>
              <a:spcBef>
                <a:spcPct val="50000"/>
              </a:spcBef>
            </a:pPr>
            <a:r>
              <a:rPr lang="en-US" dirty="0">
                <a:effectLst>
                  <a:outerShdw blurRad="38100" dist="38100" dir="2700000" algn="tl">
                    <a:srgbClr val="000000">
                      <a:alpha val="43137"/>
                    </a:srgbClr>
                  </a:outerShdw>
                </a:effectLst>
              </a:rPr>
              <a:t>San Onofre Breccia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San Onofre Breccia"/>
          <p:cNvPicPr>
            <a:picLocks noChangeAspect="1" noChangeArrowheads="1"/>
          </p:cNvPicPr>
          <p:nvPr/>
        </p:nvPicPr>
        <p:blipFill>
          <a:blip r:embed="rId3"/>
          <a:srcRect/>
          <a:stretch>
            <a:fillRect/>
          </a:stretch>
        </p:blipFill>
        <p:spPr bwMode="auto">
          <a:xfrm>
            <a:off x="0" y="0"/>
            <a:ext cx="9144000" cy="7315200"/>
          </a:xfrm>
          <a:prstGeom prst="rect">
            <a:avLst/>
          </a:prstGeom>
          <a:noFill/>
        </p:spPr>
      </p:pic>
      <p:sp>
        <p:nvSpPr>
          <p:cNvPr id="193539" name="Text Box 3"/>
          <p:cNvSpPr txBox="1">
            <a:spLocks noChangeArrowheads="1"/>
          </p:cNvSpPr>
          <p:nvPr/>
        </p:nvSpPr>
        <p:spPr bwMode="auto">
          <a:xfrm>
            <a:off x="4572000" y="6380946"/>
            <a:ext cx="3733800" cy="954107"/>
          </a:xfrm>
          <a:prstGeom prst="rect">
            <a:avLst/>
          </a:prstGeom>
          <a:noFill/>
          <a:ln w="38100">
            <a:noFill/>
            <a:miter lim="800000"/>
            <a:headEnd/>
            <a:tailEnd/>
          </a:ln>
          <a:effectLst/>
        </p:spPr>
        <p:txBody>
          <a:bodyPr wrap="square">
            <a:spAutoFit/>
          </a:bodyPr>
          <a:lstStyle/>
          <a:p>
            <a:pPr>
              <a:spcBef>
                <a:spcPct val="50000"/>
              </a:spcBef>
            </a:pPr>
            <a:r>
              <a:rPr lang="en-US" dirty="0">
                <a:solidFill>
                  <a:schemeClr val="tx1"/>
                </a:solidFill>
              </a:rPr>
              <a:t>San Onofre </a:t>
            </a:r>
            <a:r>
              <a:rPr lang="en-US" dirty="0" smtClean="0">
                <a:solidFill>
                  <a:schemeClr val="tx1"/>
                </a:solidFill>
              </a:rPr>
              <a:t>Breccia at Dana Point, CA</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San Onofre Breccia"/>
          <p:cNvPicPr>
            <a:picLocks noChangeAspect="1" noChangeArrowheads="1"/>
          </p:cNvPicPr>
          <p:nvPr/>
        </p:nvPicPr>
        <p:blipFill>
          <a:blip r:embed="rId3"/>
          <a:srcRect/>
          <a:stretch>
            <a:fillRect/>
          </a:stretch>
        </p:blipFill>
        <p:spPr bwMode="auto">
          <a:xfrm>
            <a:off x="0" y="0"/>
            <a:ext cx="9144000" cy="7315200"/>
          </a:xfrm>
          <a:prstGeom prst="rect">
            <a:avLst/>
          </a:prstGeom>
          <a:noFill/>
        </p:spPr>
      </p:pic>
      <p:sp>
        <p:nvSpPr>
          <p:cNvPr id="193539" name="Text Box 3"/>
          <p:cNvSpPr txBox="1">
            <a:spLocks noChangeArrowheads="1"/>
          </p:cNvSpPr>
          <p:nvPr/>
        </p:nvSpPr>
        <p:spPr bwMode="auto">
          <a:xfrm>
            <a:off x="4572000" y="6380946"/>
            <a:ext cx="3733800" cy="954107"/>
          </a:xfrm>
          <a:prstGeom prst="rect">
            <a:avLst/>
          </a:prstGeom>
          <a:noFill/>
          <a:ln w="38100">
            <a:noFill/>
            <a:miter lim="800000"/>
            <a:headEnd/>
            <a:tailEnd/>
          </a:ln>
          <a:effectLst/>
        </p:spPr>
        <p:txBody>
          <a:bodyPr wrap="square">
            <a:spAutoFit/>
          </a:bodyPr>
          <a:lstStyle/>
          <a:p>
            <a:pPr>
              <a:spcBef>
                <a:spcPct val="50000"/>
              </a:spcBef>
            </a:pPr>
            <a:r>
              <a:rPr lang="en-US" dirty="0">
                <a:solidFill>
                  <a:schemeClr val="tx1"/>
                </a:solidFill>
              </a:rPr>
              <a:t>San Onofre </a:t>
            </a:r>
            <a:r>
              <a:rPr lang="en-US" dirty="0" smtClean="0">
                <a:solidFill>
                  <a:schemeClr val="tx1"/>
                </a:solidFill>
              </a:rPr>
              <a:t>Breccia at Dana Point, CA</a:t>
            </a:r>
            <a:endParaRPr lang="en-US" dirty="0">
              <a:solidFill>
                <a:schemeClr val="tx1"/>
              </a:solidFill>
            </a:endParaRPr>
          </a:p>
        </p:txBody>
      </p:sp>
      <p:sp>
        <p:nvSpPr>
          <p:cNvPr id="4" name="Oval Callout 3"/>
          <p:cNvSpPr/>
          <p:nvPr/>
        </p:nvSpPr>
        <p:spPr bwMode="auto">
          <a:xfrm>
            <a:off x="4572000" y="960120"/>
            <a:ext cx="2987040" cy="1341120"/>
          </a:xfrm>
          <a:prstGeom prst="wedgeEllipseCallout">
            <a:avLst>
              <a:gd name="adj1" fmla="val -84154"/>
              <a:gd name="adj2" fmla="val -50263"/>
            </a:avLst>
          </a:prstGeom>
          <a:solidFill>
            <a:schemeClr val="bg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Come closer</a:t>
            </a:r>
            <a:r>
              <a:rPr kumimoji="0" lang="en-US" sz="2000" b="1" i="0" u="none" strike="noStrike" cap="none" normalizeH="0" dirty="0" smtClean="0">
                <a:ln>
                  <a:noFill/>
                </a:ln>
                <a:solidFill>
                  <a:schemeClr val="tx1"/>
                </a:solidFill>
                <a:effectLst/>
                <a:latin typeface="Arial" charset="0"/>
              </a:rPr>
              <a:t> children and hear my story…</a:t>
            </a:r>
            <a:endParaRPr kumimoji="0" lang="en-US" sz="2000" b="1" i="0" u="none" strike="noStrike" cap="none" normalizeH="0" baseline="0" dirty="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228600"/>
            <a:ext cx="9144000" cy="7315200"/>
          </a:xfrm>
          <a:prstGeom prst="rect">
            <a:avLst/>
          </a:prstGeom>
          <a:noFill/>
          <a:ln w="9525">
            <a:noFill/>
            <a:miter lim="800000"/>
            <a:headEnd/>
            <a:tailEnd/>
          </a:ln>
          <a:effectLst/>
        </p:spPr>
      </p:pic>
      <p:sp>
        <p:nvSpPr>
          <p:cNvPr id="195587" name="Text Box 3"/>
          <p:cNvSpPr txBox="1">
            <a:spLocks noChangeArrowheads="1"/>
          </p:cNvSpPr>
          <p:nvPr/>
        </p:nvSpPr>
        <p:spPr bwMode="auto">
          <a:xfrm>
            <a:off x="838200" y="5181600"/>
            <a:ext cx="1981200" cy="946150"/>
          </a:xfrm>
          <a:prstGeom prst="rect">
            <a:avLst/>
          </a:prstGeom>
          <a:noFill/>
          <a:ln w="38100">
            <a:noFill/>
            <a:miter lim="800000"/>
            <a:headEnd/>
            <a:tailEnd/>
          </a:ln>
          <a:effectLst/>
        </p:spPr>
        <p:txBody>
          <a:bodyPr>
            <a:spAutoFit/>
          </a:bodyPr>
          <a:lstStyle/>
          <a:p>
            <a:pPr>
              <a:spcBef>
                <a:spcPct val="50000"/>
              </a:spcBef>
            </a:pPr>
            <a:r>
              <a:rPr lang="en-US">
                <a:solidFill>
                  <a:srgbClr val="FFFF00"/>
                </a:solidFill>
                <a:effectLst>
                  <a:outerShdw blurRad="38100" dist="38100" dir="2700000" algn="tl">
                    <a:srgbClr val="000000">
                      <a:alpha val="43137"/>
                    </a:srgbClr>
                  </a:outerShdw>
                </a:effectLst>
              </a:rPr>
              <a:t>blue schist</a:t>
            </a:r>
          </a:p>
        </p:txBody>
      </p:sp>
      <p:sp>
        <p:nvSpPr>
          <p:cNvPr id="195588" name="Text Box 4"/>
          <p:cNvSpPr txBox="1">
            <a:spLocks noChangeArrowheads="1"/>
          </p:cNvSpPr>
          <p:nvPr/>
        </p:nvSpPr>
        <p:spPr bwMode="auto">
          <a:xfrm>
            <a:off x="457200" y="3276600"/>
            <a:ext cx="2971800" cy="519113"/>
          </a:xfrm>
          <a:prstGeom prst="rect">
            <a:avLst/>
          </a:prstGeom>
          <a:noFill/>
          <a:ln w="38100">
            <a:noFill/>
            <a:miter lim="800000"/>
            <a:headEnd/>
            <a:tailEnd/>
          </a:ln>
          <a:effectLst/>
        </p:spPr>
        <p:txBody>
          <a:bodyPr>
            <a:spAutoFit/>
          </a:bodyPr>
          <a:lstStyle/>
          <a:p>
            <a:pPr>
              <a:spcBef>
                <a:spcPct val="50000"/>
              </a:spcBef>
            </a:pPr>
            <a:r>
              <a:rPr lang="en-US">
                <a:solidFill>
                  <a:srgbClr val="FFFF00"/>
                </a:solidFill>
                <a:effectLst>
                  <a:outerShdw blurRad="38100" dist="38100" dir="2700000" algn="tl">
                    <a:srgbClr val="000000">
                      <a:alpha val="43137"/>
                    </a:srgbClr>
                  </a:outerShdw>
                </a:effectLst>
              </a:rPr>
              <a:t>greenstone</a:t>
            </a:r>
          </a:p>
        </p:txBody>
      </p:sp>
      <p:sp>
        <p:nvSpPr>
          <p:cNvPr id="195589" name="Text Box 5"/>
          <p:cNvSpPr txBox="1">
            <a:spLocks noChangeArrowheads="1"/>
          </p:cNvSpPr>
          <p:nvPr/>
        </p:nvSpPr>
        <p:spPr bwMode="auto">
          <a:xfrm>
            <a:off x="5791200" y="2971800"/>
            <a:ext cx="1219200" cy="519113"/>
          </a:xfrm>
          <a:prstGeom prst="rect">
            <a:avLst/>
          </a:prstGeom>
          <a:noFill/>
          <a:ln w="38100">
            <a:noFill/>
            <a:miter lim="800000"/>
            <a:headEnd/>
            <a:tailEnd/>
          </a:ln>
          <a:effectLst/>
        </p:spPr>
        <p:txBody>
          <a:bodyPr>
            <a:spAutoFit/>
          </a:bodyPr>
          <a:lstStyle/>
          <a:p>
            <a:pPr>
              <a:spcBef>
                <a:spcPct val="50000"/>
              </a:spcBef>
            </a:pPr>
            <a:r>
              <a:rPr lang="en-US">
                <a:solidFill>
                  <a:srgbClr val="FFFF00"/>
                </a:solidFill>
                <a:effectLst>
                  <a:outerShdw blurRad="38100" dist="38100" dir="2700000" algn="tl">
                    <a:srgbClr val="000000">
                      <a:alpha val="43137"/>
                    </a:srgbClr>
                  </a:outerShdw>
                </a:effectLst>
              </a:rPr>
              <a:t>chert</a:t>
            </a:r>
          </a:p>
        </p:txBody>
      </p:sp>
      <p:sp>
        <p:nvSpPr>
          <p:cNvPr id="195590" name="Text Box 6"/>
          <p:cNvSpPr txBox="1">
            <a:spLocks noChangeArrowheads="1"/>
          </p:cNvSpPr>
          <p:nvPr/>
        </p:nvSpPr>
        <p:spPr bwMode="auto">
          <a:xfrm>
            <a:off x="2667000" y="1752600"/>
            <a:ext cx="1524000" cy="519113"/>
          </a:xfrm>
          <a:prstGeom prst="rect">
            <a:avLst/>
          </a:prstGeom>
          <a:noFill/>
          <a:ln w="38100">
            <a:noFill/>
            <a:miter lim="800000"/>
            <a:headEnd/>
            <a:tailEnd/>
          </a:ln>
          <a:effectLst/>
        </p:spPr>
        <p:txBody>
          <a:bodyPr>
            <a:spAutoFit/>
          </a:bodyPr>
          <a:lstStyle/>
          <a:p>
            <a:pPr>
              <a:spcBef>
                <a:spcPct val="50000"/>
              </a:spcBef>
            </a:pPr>
            <a:r>
              <a:rPr lang="en-US">
                <a:solidFill>
                  <a:srgbClr val="FFFF00"/>
                </a:solidFill>
                <a:effectLst>
                  <a:outerShdw blurRad="38100" dist="38100" dir="2700000" algn="tl">
                    <a:srgbClr val="000000">
                      <a:alpha val="43137"/>
                    </a:srgbClr>
                  </a:outerShdw>
                </a:effectLst>
              </a:rPr>
              <a:t>basalt</a:t>
            </a:r>
          </a:p>
        </p:txBody>
      </p:sp>
      <p:sp>
        <p:nvSpPr>
          <p:cNvPr id="195591" name="Text Box 7"/>
          <p:cNvSpPr txBox="1">
            <a:spLocks noChangeArrowheads="1"/>
          </p:cNvSpPr>
          <p:nvPr/>
        </p:nvSpPr>
        <p:spPr bwMode="auto">
          <a:xfrm>
            <a:off x="7315200" y="4343400"/>
            <a:ext cx="1524000" cy="946150"/>
          </a:xfrm>
          <a:prstGeom prst="rect">
            <a:avLst/>
          </a:prstGeom>
          <a:noFill/>
          <a:ln w="38100">
            <a:noFill/>
            <a:miter lim="800000"/>
            <a:headEnd/>
            <a:tailEnd/>
          </a:ln>
          <a:effectLst/>
        </p:spPr>
        <p:txBody>
          <a:bodyPr>
            <a:spAutoFit/>
          </a:bodyPr>
          <a:lstStyle/>
          <a:p>
            <a:pPr>
              <a:spcBef>
                <a:spcPct val="50000"/>
              </a:spcBef>
            </a:pPr>
            <a:r>
              <a:rPr lang="en-US" dirty="0">
                <a:solidFill>
                  <a:srgbClr val="FFFF00"/>
                </a:solidFill>
                <a:effectLst>
                  <a:outerShdw blurRad="38100" dist="38100" dir="2700000" algn="tl">
                    <a:srgbClr val="000000">
                      <a:alpha val="43137"/>
                    </a:srgbClr>
                  </a:outerShdw>
                </a:effectLst>
              </a:rPr>
              <a:t>Quartz </a:t>
            </a:r>
            <a:r>
              <a:rPr lang="en-US" dirty="0" smtClean="0">
                <a:solidFill>
                  <a:srgbClr val="FFFF00"/>
                </a:solidFill>
                <a:effectLst>
                  <a:outerShdw blurRad="38100" dist="38100" dir="2700000" algn="tl">
                    <a:srgbClr val="000000">
                      <a:alpha val="43137"/>
                    </a:srgbClr>
                  </a:outerShdw>
                </a:effectLst>
              </a:rPr>
              <a:t>veins</a:t>
            </a:r>
            <a:endParaRPr lang="en-US"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a:stretch>
            <a:fillRect/>
          </a:stretch>
        </p:blipFill>
        <p:spPr bwMode="auto">
          <a:xfrm>
            <a:off x="0" y="-228600"/>
            <a:ext cx="9144000" cy="7315200"/>
          </a:xfrm>
          <a:prstGeom prst="rect">
            <a:avLst/>
          </a:prstGeom>
          <a:noFill/>
          <a:ln w="9525">
            <a:noFill/>
            <a:miter lim="800000"/>
            <a:headEnd/>
            <a:tailEnd/>
          </a:ln>
          <a:effectLst/>
        </p:spPr>
      </p:pic>
      <p:sp>
        <p:nvSpPr>
          <p:cNvPr id="195587" name="Text Box 3"/>
          <p:cNvSpPr txBox="1">
            <a:spLocks noChangeArrowheads="1"/>
          </p:cNvSpPr>
          <p:nvPr/>
        </p:nvSpPr>
        <p:spPr bwMode="auto">
          <a:xfrm>
            <a:off x="838200" y="5181600"/>
            <a:ext cx="1981200" cy="946150"/>
          </a:xfrm>
          <a:prstGeom prst="rect">
            <a:avLst/>
          </a:prstGeom>
          <a:noFill/>
          <a:ln w="38100">
            <a:noFill/>
            <a:miter lim="800000"/>
            <a:headEnd/>
            <a:tailEnd/>
          </a:ln>
          <a:effectLst/>
        </p:spPr>
        <p:txBody>
          <a:bodyPr>
            <a:spAutoFit/>
          </a:bodyPr>
          <a:lstStyle/>
          <a:p>
            <a:pPr>
              <a:spcBef>
                <a:spcPct val="50000"/>
              </a:spcBef>
            </a:pPr>
            <a:r>
              <a:rPr lang="en-US" dirty="0">
                <a:solidFill>
                  <a:srgbClr val="FFFF00"/>
                </a:solidFill>
                <a:effectLst>
                  <a:outerShdw blurRad="38100" dist="38100" dir="2700000" algn="tl">
                    <a:srgbClr val="000000">
                      <a:alpha val="43137"/>
                    </a:srgbClr>
                  </a:outerShdw>
                </a:effectLst>
              </a:rPr>
              <a:t>blue schist</a:t>
            </a:r>
          </a:p>
        </p:txBody>
      </p:sp>
      <p:sp>
        <p:nvSpPr>
          <p:cNvPr id="195588" name="Text Box 4"/>
          <p:cNvSpPr txBox="1">
            <a:spLocks noChangeArrowheads="1"/>
          </p:cNvSpPr>
          <p:nvPr/>
        </p:nvSpPr>
        <p:spPr bwMode="auto">
          <a:xfrm>
            <a:off x="457200" y="3276600"/>
            <a:ext cx="2971800" cy="519113"/>
          </a:xfrm>
          <a:prstGeom prst="rect">
            <a:avLst/>
          </a:prstGeom>
          <a:noFill/>
          <a:ln w="38100">
            <a:noFill/>
            <a:miter lim="800000"/>
            <a:headEnd/>
            <a:tailEnd/>
          </a:ln>
          <a:effectLst/>
        </p:spPr>
        <p:txBody>
          <a:bodyPr>
            <a:spAutoFit/>
          </a:bodyPr>
          <a:lstStyle/>
          <a:p>
            <a:pPr>
              <a:spcBef>
                <a:spcPct val="50000"/>
              </a:spcBef>
            </a:pPr>
            <a:r>
              <a:rPr lang="en-US" dirty="0">
                <a:solidFill>
                  <a:srgbClr val="FFFF00"/>
                </a:solidFill>
                <a:effectLst>
                  <a:outerShdw blurRad="38100" dist="38100" dir="2700000" algn="tl">
                    <a:srgbClr val="000000">
                      <a:alpha val="43137"/>
                    </a:srgbClr>
                  </a:outerShdw>
                </a:effectLst>
              </a:rPr>
              <a:t>greenstone</a:t>
            </a:r>
          </a:p>
        </p:txBody>
      </p:sp>
      <p:sp>
        <p:nvSpPr>
          <p:cNvPr id="195589" name="Text Box 5"/>
          <p:cNvSpPr txBox="1">
            <a:spLocks noChangeArrowheads="1"/>
          </p:cNvSpPr>
          <p:nvPr/>
        </p:nvSpPr>
        <p:spPr bwMode="auto">
          <a:xfrm>
            <a:off x="5791200" y="2971800"/>
            <a:ext cx="1219200" cy="519113"/>
          </a:xfrm>
          <a:prstGeom prst="rect">
            <a:avLst/>
          </a:prstGeom>
          <a:noFill/>
          <a:ln w="38100">
            <a:noFill/>
            <a:miter lim="800000"/>
            <a:headEnd/>
            <a:tailEnd/>
          </a:ln>
          <a:effectLst/>
        </p:spPr>
        <p:txBody>
          <a:bodyPr>
            <a:spAutoFit/>
          </a:bodyPr>
          <a:lstStyle/>
          <a:p>
            <a:pPr>
              <a:spcBef>
                <a:spcPct val="50000"/>
              </a:spcBef>
            </a:pPr>
            <a:r>
              <a:rPr lang="en-US">
                <a:solidFill>
                  <a:srgbClr val="FFFF00"/>
                </a:solidFill>
                <a:effectLst>
                  <a:outerShdw blurRad="38100" dist="38100" dir="2700000" algn="tl">
                    <a:srgbClr val="000000">
                      <a:alpha val="43137"/>
                    </a:srgbClr>
                  </a:outerShdw>
                </a:effectLst>
              </a:rPr>
              <a:t>chert</a:t>
            </a:r>
          </a:p>
        </p:txBody>
      </p:sp>
      <p:sp>
        <p:nvSpPr>
          <p:cNvPr id="195590" name="Text Box 6"/>
          <p:cNvSpPr txBox="1">
            <a:spLocks noChangeArrowheads="1"/>
          </p:cNvSpPr>
          <p:nvPr/>
        </p:nvSpPr>
        <p:spPr bwMode="auto">
          <a:xfrm>
            <a:off x="2667000" y="1752600"/>
            <a:ext cx="1524000" cy="519113"/>
          </a:xfrm>
          <a:prstGeom prst="rect">
            <a:avLst/>
          </a:prstGeom>
          <a:noFill/>
          <a:ln w="38100">
            <a:noFill/>
            <a:miter lim="800000"/>
            <a:headEnd/>
            <a:tailEnd/>
          </a:ln>
          <a:effectLst/>
        </p:spPr>
        <p:txBody>
          <a:bodyPr>
            <a:spAutoFit/>
          </a:bodyPr>
          <a:lstStyle/>
          <a:p>
            <a:pPr>
              <a:spcBef>
                <a:spcPct val="50000"/>
              </a:spcBef>
            </a:pPr>
            <a:r>
              <a:rPr lang="en-US">
                <a:solidFill>
                  <a:srgbClr val="FFFF00"/>
                </a:solidFill>
                <a:effectLst>
                  <a:outerShdw blurRad="38100" dist="38100" dir="2700000" algn="tl">
                    <a:srgbClr val="000000">
                      <a:alpha val="43137"/>
                    </a:srgbClr>
                  </a:outerShdw>
                </a:effectLst>
              </a:rPr>
              <a:t>basalt</a:t>
            </a:r>
          </a:p>
        </p:txBody>
      </p:sp>
      <p:sp>
        <p:nvSpPr>
          <p:cNvPr id="195591" name="Text Box 7"/>
          <p:cNvSpPr txBox="1">
            <a:spLocks noChangeArrowheads="1"/>
          </p:cNvSpPr>
          <p:nvPr/>
        </p:nvSpPr>
        <p:spPr bwMode="auto">
          <a:xfrm>
            <a:off x="7315200" y="4343400"/>
            <a:ext cx="1524000" cy="946150"/>
          </a:xfrm>
          <a:prstGeom prst="rect">
            <a:avLst/>
          </a:prstGeom>
          <a:noFill/>
          <a:ln w="38100">
            <a:noFill/>
            <a:miter lim="800000"/>
            <a:headEnd/>
            <a:tailEnd/>
          </a:ln>
          <a:effectLst/>
        </p:spPr>
        <p:txBody>
          <a:bodyPr>
            <a:spAutoFit/>
          </a:bodyPr>
          <a:lstStyle/>
          <a:p>
            <a:pPr>
              <a:spcBef>
                <a:spcPct val="50000"/>
              </a:spcBef>
            </a:pPr>
            <a:r>
              <a:rPr lang="en-US" dirty="0">
                <a:solidFill>
                  <a:srgbClr val="FFFF00"/>
                </a:solidFill>
                <a:effectLst>
                  <a:outerShdw blurRad="38100" dist="38100" dir="2700000" algn="tl">
                    <a:srgbClr val="000000">
                      <a:alpha val="43137"/>
                    </a:srgbClr>
                  </a:outerShdw>
                </a:effectLst>
              </a:rPr>
              <a:t>Quartz </a:t>
            </a:r>
            <a:r>
              <a:rPr lang="en-US" dirty="0" smtClean="0">
                <a:solidFill>
                  <a:srgbClr val="FFFF00"/>
                </a:solidFill>
                <a:effectLst>
                  <a:outerShdw blurRad="38100" dist="38100" dir="2700000" algn="tl">
                    <a:srgbClr val="000000">
                      <a:alpha val="43137"/>
                    </a:srgbClr>
                  </a:outerShdw>
                </a:effectLst>
              </a:rPr>
              <a:t>veins</a:t>
            </a:r>
            <a:endParaRPr lang="en-US" dirty="0">
              <a:solidFill>
                <a:srgbClr val="FFFF00"/>
              </a:solidFill>
              <a:effectLst>
                <a:outerShdw blurRad="38100" dist="38100" dir="2700000" algn="tl">
                  <a:srgbClr val="000000">
                    <a:alpha val="43137"/>
                  </a:srgbClr>
                </a:outerShdw>
              </a:effectLst>
            </a:endParaRPr>
          </a:p>
        </p:txBody>
      </p:sp>
      <p:sp>
        <p:nvSpPr>
          <p:cNvPr id="8" name="Text Box 4"/>
          <p:cNvSpPr txBox="1">
            <a:spLocks noChangeArrowheads="1"/>
          </p:cNvSpPr>
          <p:nvPr/>
        </p:nvSpPr>
        <p:spPr bwMode="auto">
          <a:xfrm>
            <a:off x="3489960" y="3947160"/>
            <a:ext cx="2971800" cy="707886"/>
          </a:xfrm>
          <a:prstGeom prst="rect">
            <a:avLst/>
          </a:prstGeom>
          <a:noFill/>
          <a:ln w="38100">
            <a:noFill/>
            <a:miter lim="800000"/>
            <a:headEnd/>
            <a:tailEnd/>
          </a:ln>
          <a:effectLst/>
        </p:spPr>
        <p:txBody>
          <a:bodyPr>
            <a:spAutoFit/>
          </a:bodyPr>
          <a:lstStyle/>
          <a:p>
            <a:pPr>
              <a:spcBef>
                <a:spcPct val="50000"/>
              </a:spcBef>
            </a:pPr>
            <a:r>
              <a:rPr lang="en-US" sz="4000" dirty="0" smtClean="0">
                <a:ln>
                  <a:solidFill>
                    <a:schemeClr val="tx1"/>
                  </a:solidFill>
                </a:ln>
                <a:solidFill>
                  <a:srgbClr val="FFFF00"/>
                </a:solidFill>
                <a:effectLst>
                  <a:outerShdw blurRad="38100" dist="38100" dir="2700000" algn="tl">
                    <a:srgbClr val="000000">
                      <a:alpha val="43137"/>
                    </a:srgbClr>
                  </a:outerShdw>
                </a:effectLst>
              </a:rPr>
              <a:t>Mélange</a:t>
            </a:r>
            <a:endParaRPr lang="en-US" sz="4000" dirty="0">
              <a:ln>
                <a:solidFill>
                  <a:schemeClr val="tx1"/>
                </a:solidFill>
              </a:ln>
              <a:solidFill>
                <a:srgbClr val="FFFF00"/>
              </a:solidFill>
              <a:effectLst>
                <a:outerShdw blurRad="38100" dist="38100" dir="2700000" algn="tl">
                  <a:srgbClr val="000000">
                    <a:alpha val="43137"/>
                  </a:srgbClr>
                </a:outerShdw>
              </a:effectLst>
            </a:endParaRPr>
          </a:p>
        </p:txBody>
      </p:sp>
      <p:cxnSp>
        <p:nvCxnSpPr>
          <p:cNvPr id="11" name="Straight Arrow Connector 10"/>
          <p:cNvCxnSpPr/>
          <p:nvPr/>
        </p:nvCxnSpPr>
        <p:spPr bwMode="auto">
          <a:xfrm rot="16200000" flipH="1">
            <a:off x="3413760" y="2697480"/>
            <a:ext cx="1371600" cy="944880"/>
          </a:xfrm>
          <a:prstGeom prst="straightConnector1">
            <a:avLst/>
          </a:prstGeom>
          <a:solidFill>
            <a:schemeClr val="accent1"/>
          </a:solidFill>
          <a:ln w="3810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cxnSp>
        <p:nvCxnSpPr>
          <p:cNvPr id="12" name="Straight Arrow Connector 11"/>
          <p:cNvCxnSpPr>
            <a:stCxn id="195591" idx="1"/>
          </p:cNvCxnSpPr>
          <p:nvPr/>
        </p:nvCxnSpPr>
        <p:spPr bwMode="auto">
          <a:xfrm rot="10800000">
            <a:off x="6278880" y="4511041"/>
            <a:ext cx="1036320" cy="305435"/>
          </a:xfrm>
          <a:prstGeom prst="straightConnector1">
            <a:avLst/>
          </a:prstGeom>
          <a:solidFill>
            <a:schemeClr val="accent1"/>
          </a:solidFill>
          <a:ln w="3810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cxnSp>
        <p:nvCxnSpPr>
          <p:cNvPr id="13" name="Straight Arrow Connector 12"/>
          <p:cNvCxnSpPr/>
          <p:nvPr/>
        </p:nvCxnSpPr>
        <p:spPr bwMode="auto">
          <a:xfrm rot="5400000">
            <a:off x="5486400" y="3459480"/>
            <a:ext cx="685800" cy="624840"/>
          </a:xfrm>
          <a:prstGeom prst="straightConnector1">
            <a:avLst/>
          </a:prstGeom>
          <a:solidFill>
            <a:schemeClr val="accent1"/>
          </a:solidFill>
          <a:ln w="3810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cxnSp>
        <p:nvCxnSpPr>
          <p:cNvPr id="14" name="Straight Arrow Connector 13"/>
          <p:cNvCxnSpPr/>
          <p:nvPr/>
        </p:nvCxnSpPr>
        <p:spPr bwMode="auto">
          <a:xfrm>
            <a:off x="2956560" y="3672840"/>
            <a:ext cx="929640" cy="441960"/>
          </a:xfrm>
          <a:prstGeom prst="straightConnector1">
            <a:avLst/>
          </a:prstGeom>
          <a:solidFill>
            <a:schemeClr val="accent1"/>
          </a:solidFill>
          <a:ln w="3810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cxnSp>
        <p:nvCxnSpPr>
          <p:cNvPr id="15" name="Straight Arrow Connector 14"/>
          <p:cNvCxnSpPr/>
          <p:nvPr/>
        </p:nvCxnSpPr>
        <p:spPr bwMode="auto">
          <a:xfrm flipV="1">
            <a:off x="2438400" y="4632960"/>
            <a:ext cx="1432560" cy="853440"/>
          </a:xfrm>
          <a:prstGeom prst="straightConnector1">
            <a:avLst/>
          </a:prstGeom>
          <a:solidFill>
            <a:schemeClr val="accent1"/>
          </a:solidFill>
          <a:ln w="38100" cap="flat" cmpd="sng" algn="ctr">
            <a:solidFill>
              <a:srgbClr val="FFFF00"/>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0" y="-228600"/>
            <a:ext cx="9144000" cy="7315200"/>
          </a:xfrm>
          <a:prstGeom prst="rect">
            <a:avLst/>
          </a:prstGeom>
          <a:noFill/>
          <a:ln w="9525">
            <a:noFill/>
            <a:miter lim="800000"/>
            <a:headEnd/>
            <a:tailEnd/>
          </a:ln>
          <a:effectLst/>
        </p:spPr>
      </p:pic>
      <p:sp>
        <p:nvSpPr>
          <p:cNvPr id="189444" name="Text Box 4"/>
          <p:cNvSpPr txBox="1">
            <a:spLocks noChangeArrowheads="1"/>
          </p:cNvSpPr>
          <p:nvPr/>
        </p:nvSpPr>
        <p:spPr bwMode="auto">
          <a:xfrm>
            <a:off x="4663440" y="91440"/>
            <a:ext cx="2743200" cy="954107"/>
          </a:xfrm>
          <a:prstGeom prst="rect">
            <a:avLst/>
          </a:prstGeom>
          <a:noFill/>
          <a:ln w="38100">
            <a:noFill/>
            <a:miter lim="800000"/>
            <a:headEnd/>
            <a:tailEnd/>
          </a:ln>
          <a:effectLst/>
        </p:spPr>
        <p:txBody>
          <a:bodyPr wrap="square">
            <a:spAutoFit/>
          </a:bodyPr>
          <a:lstStyle/>
          <a:p>
            <a:pPr>
              <a:spcBef>
                <a:spcPct val="50000"/>
              </a:spcBef>
            </a:pPr>
            <a:r>
              <a:rPr lang="en-US" dirty="0">
                <a:effectLst>
                  <a:outerShdw blurRad="38100" dist="38100" dir="2700000" algn="tl">
                    <a:srgbClr val="000000">
                      <a:alpha val="43137"/>
                    </a:srgbClr>
                  </a:outerShdw>
                </a:effectLst>
              </a:rPr>
              <a:t>Catalina </a:t>
            </a:r>
            <a:r>
              <a:rPr lang="en-US" dirty="0" smtClean="0">
                <a:effectLst>
                  <a:outerShdw blurRad="38100" dist="38100" dir="2700000" algn="tl">
                    <a:srgbClr val="000000">
                      <a:alpha val="43137"/>
                    </a:srgbClr>
                  </a:outerShdw>
                </a:effectLst>
              </a:rPr>
              <a:t>Schist (blue schist)</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C:\Gary's Work\Geology 150\Late Cenozoic.bmp"/>
          <p:cNvPicPr>
            <a:picLocks noChangeAspect="1" noChangeArrowheads="1"/>
          </p:cNvPicPr>
          <p:nvPr/>
        </p:nvPicPr>
        <p:blipFill>
          <a:blip r:embed="rId3"/>
          <a:srcRect/>
          <a:stretch>
            <a:fillRect/>
          </a:stretch>
        </p:blipFill>
        <p:spPr bwMode="auto">
          <a:xfrm>
            <a:off x="0" y="1885511"/>
            <a:ext cx="9144000" cy="3086977"/>
          </a:xfrm>
          <a:prstGeom prst="rect">
            <a:avLst/>
          </a:prstGeom>
          <a:noFill/>
        </p:spPr>
      </p:pic>
      <p:sp>
        <p:nvSpPr>
          <p:cNvPr id="287747" name="Line 3"/>
          <p:cNvSpPr>
            <a:spLocks noChangeShapeType="1"/>
          </p:cNvSpPr>
          <p:nvPr/>
        </p:nvSpPr>
        <p:spPr bwMode="auto">
          <a:xfrm flipH="1">
            <a:off x="2590800" y="1447800"/>
            <a:ext cx="0" cy="1295400"/>
          </a:xfrm>
          <a:prstGeom prst="line">
            <a:avLst/>
          </a:prstGeom>
          <a:noFill/>
          <a:ln w="38100">
            <a:solidFill>
              <a:srgbClr val="FF0000"/>
            </a:solidFill>
            <a:round/>
            <a:headEnd/>
            <a:tailEnd type="triangle" w="med" len="med"/>
          </a:ln>
          <a:effectLst>
            <a:outerShdw blurRad="50800" dist="38100" dir="2700000" algn="tl" rotWithShape="0">
              <a:prstClr val="black">
                <a:alpha val="40000"/>
              </a:prstClr>
            </a:outerShdw>
          </a:effectLst>
        </p:spPr>
        <p:txBody>
          <a:bodyPr/>
          <a:lstStyle/>
          <a:p>
            <a:endParaRPr lang="en-US"/>
          </a:p>
        </p:txBody>
      </p:sp>
      <p:sp>
        <p:nvSpPr>
          <p:cNvPr id="287748" name="Text Box 4"/>
          <p:cNvSpPr txBox="1">
            <a:spLocks noChangeArrowheads="1"/>
          </p:cNvSpPr>
          <p:nvPr/>
        </p:nvSpPr>
        <p:spPr bwMode="auto">
          <a:xfrm>
            <a:off x="0" y="914400"/>
            <a:ext cx="5105400" cy="457200"/>
          </a:xfrm>
          <a:prstGeom prst="rect">
            <a:avLst/>
          </a:prstGeom>
          <a:noFill/>
          <a:ln w="38100">
            <a:noFill/>
            <a:miter lim="800000"/>
            <a:headEnd/>
            <a:tailEnd/>
          </a:ln>
          <a:effectLst/>
        </p:spPr>
        <p:txBody>
          <a:bodyPr>
            <a:spAutoFit/>
          </a:bodyPr>
          <a:lstStyle/>
          <a:p>
            <a:pPr>
              <a:spcBef>
                <a:spcPct val="50000"/>
              </a:spcBef>
            </a:pPr>
            <a:r>
              <a:rPr lang="en-US" sz="2400" dirty="0">
                <a:solidFill>
                  <a:srgbClr val="FF0000"/>
                </a:solidFill>
                <a:effectLst>
                  <a:outerShdw blurRad="38100" dist="38100" dir="2700000" algn="tl">
                    <a:srgbClr val="000000">
                      <a:alpha val="43137"/>
                    </a:srgbClr>
                  </a:outerShdw>
                </a:effectLst>
              </a:rPr>
              <a:t>Source for San Onofre Breccia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Channel Islands NPS - SBI aerial"/>
          <p:cNvPicPr>
            <a:picLocks noChangeAspect="1" noChangeArrowheads="1"/>
          </p:cNvPicPr>
          <p:nvPr/>
        </p:nvPicPr>
        <p:blipFill>
          <a:blip r:embed="rId3"/>
          <a:srcRect/>
          <a:stretch>
            <a:fillRect/>
          </a:stretch>
        </p:blipFill>
        <p:spPr bwMode="auto">
          <a:xfrm>
            <a:off x="0" y="0"/>
            <a:ext cx="9957670" cy="6858000"/>
          </a:xfrm>
          <a:prstGeom prst="rect">
            <a:avLst/>
          </a:prstGeom>
          <a:noFill/>
        </p:spPr>
      </p:pic>
      <p:sp>
        <p:nvSpPr>
          <p:cNvPr id="336899" name="Text Box 3"/>
          <p:cNvSpPr txBox="1">
            <a:spLocks noChangeArrowheads="1"/>
          </p:cNvSpPr>
          <p:nvPr/>
        </p:nvSpPr>
        <p:spPr bwMode="auto">
          <a:xfrm>
            <a:off x="4114800" y="5105400"/>
            <a:ext cx="2438400" cy="519112"/>
          </a:xfrm>
          <a:prstGeom prst="rect">
            <a:avLst/>
          </a:prstGeom>
          <a:noFill/>
          <a:ln w="38100">
            <a:noFill/>
            <a:miter lim="800000"/>
            <a:headEnd/>
            <a:tailEnd/>
          </a:ln>
          <a:effectLst/>
        </p:spPr>
        <p:txBody>
          <a:bodyPr wrap="square">
            <a:spAutoFit/>
          </a:bodyPr>
          <a:lstStyle/>
          <a:p>
            <a:pPr>
              <a:spcBef>
                <a:spcPct val="50000"/>
              </a:spcBef>
            </a:pPr>
            <a:r>
              <a:rPr lang="en-US" dirty="0" smtClean="0">
                <a:effectLst>
                  <a:outerShdw blurRad="38100" dist="38100" dir="2700000" algn="tl">
                    <a:srgbClr val="000000">
                      <a:alpha val="43137"/>
                    </a:srgbClr>
                  </a:outerShdw>
                </a:effectLst>
              </a:rPr>
              <a:t>No </a:t>
            </a:r>
            <a:r>
              <a:rPr lang="en-US" dirty="0">
                <a:effectLst>
                  <a:outerShdw blurRad="38100" dist="38100" dir="2700000" algn="tl">
                    <a:srgbClr val="000000">
                      <a:alpha val="43137"/>
                    </a:srgbClr>
                  </a:outerShdw>
                </a:effectLst>
              </a:rPr>
              <a:t>beaches</a:t>
            </a:r>
          </a:p>
        </p:txBody>
      </p:sp>
      <p:sp>
        <p:nvSpPr>
          <p:cNvPr id="4" name="Text Box 3"/>
          <p:cNvSpPr txBox="1">
            <a:spLocks noChangeArrowheads="1"/>
          </p:cNvSpPr>
          <p:nvPr/>
        </p:nvSpPr>
        <p:spPr bwMode="auto">
          <a:xfrm>
            <a:off x="3048000" y="2362200"/>
            <a:ext cx="2514600" cy="519112"/>
          </a:xfrm>
          <a:prstGeom prst="rect">
            <a:avLst/>
          </a:prstGeom>
          <a:noFill/>
          <a:ln w="38100">
            <a:noFill/>
            <a:miter lim="800000"/>
            <a:headEnd/>
            <a:tailEnd/>
          </a:ln>
          <a:effectLst/>
        </p:spPr>
        <p:txBody>
          <a:bodyPr wrap="square">
            <a:spAutoFit/>
          </a:bodyPr>
          <a:lstStyle/>
          <a:p>
            <a:pPr>
              <a:spcBef>
                <a:spcPct val="50000"/>
              </a:spcBef>
            </a:pPr>
            <a:r>
              <a:rPr lang="en-US" dirty="0">
                <a:effectLst>
                  <a:outerShdw blurRad="38100" dist="38100" dir="2700000" algn="tl">
                    <a:srgbClr val="000000">
                      <a:alpha val="43137"/>
                    </a:srgbClr>
                  </a:outerShdw>
                </a:effectLst>
              </a:rPr>
              <a:t>No </a:t>
            </a:r>
            <a:r>
              <a:rPr lang="en-US" dirty="0" smtClean="0">
                <a:effectLst>
                  <a:outerShdw blurRad="38100" dist="38100" dir="2700000" algn="tl">
                    <a:srgbClr val="000000">
                      <a:alpha val="43137"/>
                    </a:srgbClr>
                  </a:outerShdw>
                </a:effectLst>
              </a:rPr>
              <a:t>rivers</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santabarbaraisland4"/>
          <p:cNvPicPr>
            <a:picLocks noChangeAspect="1" noChangeArrowheads="1"/>
          </p:cNvPicPr>
          <p:nvPr/>
        </p:nvPicPr>
        <p:blipFill>
          <a:blip r:embed="rId3"/>
          <a:srcRect/>
          <a:stretch>
            <a:fillRect/>
          </a:stretch>
        </p:blipFill>
        <p:spPr bwMode="auto">
          <a:xfrm>
            <a:off x="0" y="609600"/>
            <a:ext cx="9144000" cy="6035675"/>
          </a:xfrm>
          <a:prstGeom prst="rect">
            <a:avLst/>
          </a:prstGeom>
          <a:noFill/>
        </p:spPr>
      </p:pic>
      <p:sp>
        <p:nvSpPr>
          <p:cNvPr id="254979" name="Text Box 3"/>
          <p:cNvSpPr txBox="1">
            <a:spLocks noChangeArrowheads="1"/>
          </p:cNvSpPr>
          <p:nvPr/>
        </p:nvSpPr>
        <p:spPr bwMode="auto">
          <a:xfrm>
            <a:off x="0" y="0"/>
            <a:ext cx="9144000" cy="519113"/>
          </a:xfrm>
          <a:prstGeom prst="rect">
            <a:avLst/>
          </a:prstGeom>
          <a:noFill/>
          <a:ln w="38100">
            <a:noFill/>
            <a:miter lim="800000"/>
            <a:headEnd/>
            <a:tailEnd/>
          </a:ln>
          <a:effectLst/>
        </p:spPr>
        <p:txBody>
          <a:bodyPr>
            <a:spAutoFit/>
          </a:bodyPr>
          <a:lstStyle/>
          <a:p>
            <a:pPr>
              <a:spcBef>
                <a:spcPct val="50000"/>
              </a:spcBef>
            </a:pPr>
            <a:r>
              <a:rPr lang="en-US" dirty="0"/>
              <a:t>No </a:t>
            </a:r>
            <a:r>
              <a:rPr lang="en-US" dirty="0" smtClean="0"/>
              <a:t>beaches = No </a:t>
            </a:r>
            <a:r>
              <a:rPr lang="en-US" dirty="0"/>
              <a:t>wave </a:t>
            </a:r>
            <a:r>
              <a:rPr lang="en-US" dirty="0" smtClean="0"/>
              <a:t>protection = Massive </a:t>
            </a:r>
            <a:r>
              <a:rPr lang="en-US" dirty="0"/>
              <a:t>cliffs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162" name="Picture 2"/>
          <p:cNvPicPr>
            <a:picLocks noChangeAspect="1" noChangeArrowheads="1"/>
          </p:cNvPicPr>
          <p:nvPr/>
        </p:nvPicPr>
        <p:blipFill>
          <a:blip r:embed="rId3"/>
          <a:srcRect/>
          <a:stretch>
            <a:fillRect/>
          </a:stretch>
        </p:blipFill>
        <p:spPr bwMode="auto">
          <a:xfrm>
            <a:off x="-602300" y="0"/>
            <a:ext cx="10348599" cy="6858000"/>
          </a:xfrm>
          <a:prstGeom prst="rect">
            <a:avLst/>
          </a:prstGeom>
          <a:noFill/>
          <a:ln w="38100" cap="flat" cmpd="sng">
            <a:noFill/>
            <a:prstDash val="solid"/>
            <a:miter lim="800000"/>
            <a:headEnd type="none" w="med" len="med"/>
            <a:tailEnd type="none" w="med" len="me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44000" cy="7316831"/>
          </a:xfrm>
          <a:prstGeom prst="rect">
            <a:avLst/>
          </a:prstGeom>
          <a:noFill/>
          <a:ln w="9525">
            <a:noFill/>
            <a:miter lim="800000"/>
            <a:headEnd/>
            <a:tailEnd/>
          </a:ln>
          <a:effectLst/>
        </p:spPr>
      </p:pic>
      <p:sp>
        <p:nvSpPr>
          <p:cNvPr id="3" name="Text Box 3"/>
          <p:cNvSpPr txBox="1">
            <a:spLocks noChangeArrowheads="1"/>
          </p:cNvSpPr>
          <p:nvPr/>
        </p:nvSpPr>
        <p:spPr bwMode="auto">
          <a:xfrm>
            <a:off x="838200" y="1905000"/>
            <a:ext cx="2590800" cy="954107"/>
          </a:xfrm>
          <a:prstGeom prst="rect">
            <a:avLst/>
          </a:prstGeom>
          <a:noFill/>
          <a:ln w="38100">
            <a:noFill/>
            <a:miter lim="800000"/>
            <a:headEnd/>
            <a:tailEnd/>
          </a:ln>
          <a:effectLst/>
        </p:spPr>
        <p:txBody>
          <a:bodyPr wrap="square">
            <a:spAutoFit/>
          </a:bodyPr>
          <a:lstStyle/>
          <a:p>
            <a:pPr>
              <a:spcBef>
                <a:spcPct val="50000"/>
              </a:spcBef>
            </a:pPr>
            <a:r>
              <a:rPr lang="en-US" dirty="0">
                <a:effectLst>
                  <a:outerShdw blurRad="38100" dist="38100" dir="2700000" algn="tl">
                    <a:srgbClr val="000000">
                      <a:alpha val="43137"/>
                    </a:srgbClr>
                  </a:outerShdw>
                </a:effectLst>
              </a:rPr>
              <a:t>Cliffs </a:t>
            </a:r>
            <a:r>
              <a:rPr lang="en-US" dirty="0" smtClean="0">
                <a:effectLst>
                  <a:outerShdw blurRad="38100" dist="38100" dir="2700000" algn="tl">
                    <a:srgbClr val="000000">
                      <a:alpha val="43137"/>
                    </a:srgbClr>
                  </a:outerShdw>
                </a:effectLst>
              </a:rPr>
              <a:t>require hard </a:t>
            </a:r>
            <a:r>
              <a:rPr lang="en-US" dirty="0">
                <a:effectLst>
                  <a:outerShdw blurRad="38100" dist="38100" dir="2700000" algn="tl">
                    <a:srgbClr val="000000">
                      <a:alpha val="43137"/>
                    </a:srgbClr>
                  </a:outerShdw>
                </a:effectLst>
              </a:rPr>
              <a:t>rock</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5969</TotalTime>
  <Words>2451</Words>
  <Application>Microsoft Office PowerPoint</Application>
  <PresentationFormat>On-screen Show (4:3)</PresentationFormat>
  <Paragraphs>188</Paragraphs>
  <Slides>59</Slides>
  <Notes>59</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85</cp:revision>
  <dcterms:created xsi:type="dcterms:W3CDTF">2005-05-06T02:39:41Z</dcterms:created>
  <dcterms:modified xsi:type="dcterms:W3CDTF">2009-04-12T06:13:54Z</dcterms:modified>
</cp:coreProperties>
</file>